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660" r:id="rId5"/>
    <p:sldMasterId id="2147483773" r:id="rId6"/>
    <p:sldMasterId id="2147483788" r:id="rId7"/>
    <p:sldMasterId id="2147483798" r:id="rId8"/>
    <p:sldMasterId id="2147483808" r:id="rId9"/>
    <p:sldMasterId id="2147483811" r:id="rId10"/>
  </p:sldMasterIdLst>
  <p:notesMasterIdLst>
    <p:notesMasterId r:id="rId38"/>
  </p:notesMasterIdLst>
  <p:handoutMasterIdLst>
    <p:handoutMasterId r:id="rId39"/>
  </p:handoutMasterIdLst>
  <p:sldIdLst>
    <p:sldId id="256" r:id="rId11"/>
    <p:sldId id="257" r:id="rId12"/>
    <p:sldId id="449" r:id="rId13"/>
    <p:sldId id="450" r:id="rId14"/>
    <p:sldId id="451" r:id="rId15"/>
    <p:sldId id="452" r:id="rId16"/>
    <p:sldId id="453" r:id="rId17"/>
    <p:sldId id="469" r:id="rId18"/>
    <p:sldId id="454" r:id="rId19"/>
    <p:sldId id="455" r:id="rId20"/>
    <p:sldId id="456" r:id="rId21"/>
    <p:sldId id="457" r:id="rId22"/>
    <p:sldId id="458" r:id="rId23"/>
    <p:sldId id="471" r:id="rId24"/>
    <p:sldId id="460" r:id="rId25"/>
    <p:sldId id="459" r:id="rId26"/>
    <p:sldId id="461" r:id="rId27"/>
    <p:sldId id="462" r:id="rId28"/>
    <p:sldId id="476" r:id="rId29"/>
    <p:sldId id="477" r:id="rId30"/>
    <p:sldId id="472" r:id="rId31"/>
    <p:sldId id="473" r:id="rId32"/>
    <p:sldId id="474" r:id="rId33"/>
    <p:sldId id="470" r:id="rId34"/>
    <p:sldId id="475" r:id="rId35"/>
    <p:sldId id="298" r:id="rId36"/>
    <p:sldId id="448" r:id="rId37"/>
  </p:sldIdLst>
  <p:sldSz cx="12192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sen, Jarrud" initials="OJ" lastIdx="1" clrIdx="0">
    <p:extLst>
      <p:ext uri="{19B8F6BF-5375-455C-9EA6-DF929625EA0E}">
        <p15:presenceInfo xmlns:p15="http://schemas.microsoft.com/office/powerpoint/2012/main" userId="Olsen, Jarru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956"/>
    <a:srgbClr val="617CB8"/>
    <a:srgbClr val="FFE9B8"/>
    <a:srgbClr val="F3A32F"/>
    <a:srgbClr val="BFC9E5"/>
    <a:srgbClr val="008F00"/>
    <a:srgbClr val="CBD7F5"/>
    <a:srgbClr val="4472C4"/>
    <a:srgbClr val="3593B4"/>
    <a:srgbClr val="164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CC3CB-C4E5-406B-AF8C-766E5CF0F439}" v="1" dt="2022-02-22T11:28:58.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5" autoAdjust="0"/>
    <p:restoredTop sz="94753" autoAdjust="0"/>
  </p:normalViewPr>
  <p:slideViewPr>
    <p:cSldViewPr snapToGrid="0">
      <p:cViewPr varScale="1">
        <p:scale>
          <a:sx n="79" d="100"/>
          <a:sy n="79" d="100"/>
        </p:scale>
        <p:origin x="60" y="1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256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ER Mark [Southern River College]" userId="S::mark.baker@education.wa.edu.au::528937f1-e0e3-4bb2-8fd0-7e06c1154cbb" providerId="AD" clId="Web-{763CC3CB-C4E5-406B-AF8C-766E5CF0F439}"/>
    <pc:docChg chg="modSld">
      <pc:chgData name="BAKER Mark [Southern River College]" userId="S::mark.baker@education.wa.edu.au::528937f1-e0e3-4bb2-8fd0-7e06c1154cbb" providerId="AD" clId="Web-{763CC3CB-C4E5-406B-AF8C-766E5CF0F439}" dt="2022-02-22T11:28:58.223" v="0" actId="1076"/>
      <pc:docMkLst>
        <pc:docMk/>
      </pc:docMkLst>
      <pc:sldChg chg="modSp">
        <pc:chgData name="BAKER Mark [Southern River College]" userId="S::mark.baker@education.wa.edu.au::528937f1-e0e3-4bb2-8fd0-7e06c1154cbb" providerId="AD" clId="Web-{763CC3CB-C4E5-406B-AF8C-766E5CF0F439}" dt="2022-02-22T11:28:58.223" v="0" actId="1076"/>
        <pc:sldMkLst>
          <pc:docMk/>
          <pc:sldMk cId="650980628" sldId="453"/>
        </pc:sldMkLst>
        <pc:spChg chg="mod">
          <ac:chgData name="BAKER Mark [Southern River College]" userId="S::mark.baker@education.wa.edu.au::528937f1-e0e3-4bb2-8fd0-7e06c1154cbb" providerId="AD" clId="Web-{763CC3CB-C4E5-406B-AF8C-766E5CF0F439}" dt="2022-02-22T11:28:58.223" v="0" actId="1076"/>
          <ac:spMkLst>
            <pc:docMk/>
            <pc:sldMk cId="650980628" sldId="453"/>
            <ac:spMk id="4" creationId="{0582D9A6-A546-994E-97DB-A470EC37BD3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1850FC-0111-4530-8069-5BDB7EE3F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5434A2B7-7023-4287-ADEC-44168DDA0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1244F-BAAC-45B5-BE6F-6ECD5C0CEA5F}" type="datetimeFigureOut">
              <a:rPr lang="en-US" smtClean="0">
                <a:latin typeface="Verdana" panose="020B0604030504040204" pitchFamily="34" charset="0"/>
              </a:rPr>
              <a:t>2/22/2022</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CFCCF615-D79F-4581-A805-9003A186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0C23E9B9-E747-4066-82AE-D06C982B6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754751-CC16-4FBD-9C1B-1EDE4CFB6AA6}"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343969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9FCBEF9A-153E-470E-A98E-C452CE46A127}" type="datetimeFigureOut">
              <a:rPr lang="en-US" smtClean="0"/>
              <a:pPr/>
              <a:t>2/22/2022</a:t>
            </a:fld>
            <a:endParaRPr lang="en-US" dirty="0"/>
          </a:p>
        </p:txBody>
      </p:sp>
      <p:sp>
        <p:nvSpPr>
          <p:cNvPr id="4" name="Slide Image Placeholder 3"/>
          <p:cNvSpPr>
            <a:spLocks noGrp="1" noRot="1" noChangeAspect="1"/>
          </p:cNvSpPr>
          <p:nvPr>
            <p:ph type="sldImg" idx="2"/>
          </p:nvPr>
        </p:nvSpPr>
        <p:spPr>
          <a:xfrm>
            <a:off x="0" y="1143000"/>
            <a:ext cx="68580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BCDB3FBC-CC89-40CE-A21A-731FB3BB2AD3}" type="slidenum">
              <a:rPr lang="en-US" smtClean="0"/>
              <a:pPr/>
              <a:t>‹#›</a:t>
            </a:fld>
            <a:endParaRPr lang="en-US" dirty="0"/>
          </a:p>
        </p:txBody>
      </p:sp>
    </p:spTree>
    <p:extLst>
      <p:ext uri="{BB962C8B-B14F-4D97-AF65-F5344CB8AC3E}">
        <p14:creationId xmlns:p14="http://schemas.microsoft.com/office/powerpoint/2010/main" val="329587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B3FBC-CC89-40CE-A21A-731FB3BB2AD3}" type="slidenum">
              <a:rPr lang="en-US" smtClean="0"/>
              <a:pPr/>
              <a:t>1</a:t>
            </a:fld>
            <a:endParaRPr lang="en-US" dirty="0"/>
          </a:p>
        </p:txBody>
      </p:sp>
    </p:spTree>
    <p:extLst>
      <p:ext uri="{BB962C8B-B14F-4D97-AF65-F5344CB8AC3E}">
        <p14:creationId xmlns:p14="http://schemas.microsoft.com/office/powerpoint/2010/main" val="24905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Clear up any confusion and answer questions.</a:t>
            </a:r>
          </a:p>
        </p:txBody>
      </p:sp>
      <p:sp>
        <p:nvSpPr>
          <p:cNvPr id="4" name="Slide Number Placeholder 3"/>
          <p:cNvSpPr>
            <a:spLocks noGrp="1"/>
          </p:cNvSpPr>
          <p:nvPr>
            <p:ph type="sldNum" sz="quarter" idx="10"/>
          </p:nvPr>
        </p:nvSpPr>
        <p:spPr/>
        <p:txBody>
          <a:bodyPr/>
          <a:lstStyle/>
          <a:p>
            <a:fld id="{77542409-6A04-4DC6-AC3A-D3758287A8F2}" type="slidenum">
              <a:rPr lang="uk-UA" smtClean="0"/>
              <a:pPr/>
              <a:t>26</a:t>
            </a:fld>
            <a:endParaRPr lang="uk-UA" dirty="0"/>
          </a:p>
        </p:txBody>
      </p:sp>
    </p:spTree>
    <p:extLst>
      <p:ext uri="{BB962C8B-B14F-4D97-AF65-F5344CB8AC3E}">
        <p14:creationId xmlns:p14="http://schemas.microsoft.com/office/powerpoint/2010/main" val="12701582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7.png"/><Relationship Id="rId17" Type="http://schemas.openxmlformats.org/officeDocument/2006/relationships/image" Target="../media/image20.svg"/><Relationship Id="rId2" Type="http://schemas.openxmlformats.org/officeDocument/2006/relationships/image" Target="../media/image11.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5" Type="http://schemas.openxmlformats.org/officeDocument/2006/relationships/image" Target="../media/image18.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6.svg"/><Relationship Id="rId1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E60F52D-81B6-8A4B-A541-B2E770B829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190" b="27934"/>
          <a:stretch/>
        </p:blipFill>
        <p:spPr>
          <a:xfrm>
            <a:off x="7643769" y="999515"/>
            <a:ext cx="1670209" cy="3183377"/>
          </a:xfrm>
          <a:prstGeom prst="rect">
            <a:avLst/>
          </a:prstGeom>
        </p:spPr>
      </p:pic>
      <p:pic>
        <p:nvPicPr>
          <p:cNvPr id="25" name="Picture 24">
            <a:extLst>
              <a:ext uri="{FF2B5EF4-FFF2-40B4-BE49-F238E27FC236}">
                <a16:creationId xmlns:a16="http://schemas.microsoft.com/office/drawing/2014/main" id="{F925CABE-861E-E64C-A248-CC7852B97E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2830"/>
          <a:stretch/>
        </p:blipFill>
        <p:spPr>
          <a:xfrm>
            <a:off x="9434105" y="999517"/>
            <a:ext cx="2693044" cy="3183376"/>
          </a:xfrm>
          <a:prstGeom prst="rect">
            <a:avLst/>
          </a:prstGeom>
        </p:spPr>
      </p:pic>
      <p:pic>
        <p:nvPicPr>
          <p:cNvPr id="26" name="Picture 25">
            <a:extLst>
              <a:ext uri="{FF2B5EF4-FFF2-40B4-BE49-F238E27FC236}">
                <a16:creationId xmlns:a16="http://schemas.microsoft.com/office/drawing/2014/main" id="{63B1070B-7503-4445-93DF-FE067090DE1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 r="17083"/>
          <a:stretch/>
        </p:blipFill>
        <p:spPr>
          <a:xfrm>
            <a:off x="64850" y="999515"/>
            <a:ext cx="3195535" cy="3183376"/>
          </a:xfrm>
          <a:prstGeom prst="rect">
            <a:avLst/>
          </a:prstGeom>
        </p:spPr>
      </p:pic>
      <p:sp>
        <p:nvSpPr>
          <p:cNvPr id="8" name="Rectangle 7">
            <a:extLst>
              <a:ext uri="{FF2B5EF4-FFF2-40B4-BE49-F238E27FC236}">
                <a16:creationId xmlns:a16="http://schemas.microsoft.com/office/drawing/2014/main" id="{E4B4CF5F-C9C9-47B4-92F7-4325F3DF1B13}"/>
              </a:ext>
            </a:extLst>
          </p:cNvPr>
          <p:cNvSpPr/>
          <p:nvPr userDrawn="1"/>
        </p:nvSpPr>
        <p:spPr>
          <a:xfrm>
            <a:off x="3397110" y="569068"/>
            <a:ext cx="4114800" cy="4868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dirty="0">
              <a:latin typeface="Verdana" panose="020B0604030504040204" pitchFamily="34" charset="0"/>
            </a:endParaRPr>
          </a:p>
        </p:txBody>
      </p:sp>
      <p:sp>
        <p:nvSpPr>
          <p:cNvPr id="9" name="Title 1">
            <a:extLst>
              <a:ext uri="{FF2B5EF4-FFF2-40B4-BE49-F238E27FC236}">
                <a16:creationId xmlns:a16="http://schemas.microsoft.com/office/drawing/2014/main" id="{012F5549-70EE-40FE-8380-CE8470F741B3}"/>
              </a:ext>
            </a:extLst>
          </p:cNvPr>
          <p:cNvSpPr>
            <a:spLocks noGrp="1"/>
          </p:cNvSpPr>
          <p:nvPr>
            <p:ph type="ctrTitle"/>
          </p:nvPr>
        </p:nvSpPr>
        <p:spPr>
          <a:xfrm>
            <a:off x="3494625" y="2903489"/>
            <a:ext cx="3969858" cy="1955800"/>
          </a:xfrm>
          <a:prstGeom prst="rect">
            <a:avLst/>
          </a:prstGeom>
        </p:spPr>
        <p:txBody>
          <a:bodyPr anchor="b">
            <a:normAutofit/>
          </a:bodyPr>
          <a:lstStyle>
            <a:lvl1pPr algn="l">
              <a:lnSpc>
                <a:spcPct val="90000"/>
              </a:lnSpc>
              <a:defRPr sz="4400" b="0" i="0">
                <a:solidFill>
                  <a:schemeClr val="bg1"/>
                </a:solidFill>
                <a:latin typeface="Verdana" panose="020B0604030504040204" pitchFamily="34" charset="0"/>
              </a:defRPr>
            </a:lvl1pPr>
          </a:lstStyle>
          <a:p>
            <a:r>
              <a:rPr lang="en-US" dirty="0"/>
              <a:t>Click to edit Master title style</a:t>
            </a:r>
            <a:endParaRPr dirty="0"/>
          </a:p>
        </p:txBody>
      </p:sp>
      <p:sp>
        <p:nvSpPr>
          <p:cNvPr id="10" name="Subtitle 2">
            <a:extLst>
              <a:ext uri="{FF2B5EF4-FFF2-40B4-BE49-F238E27FC236}">
                <a16:creationId xmlns:a16="http://schemas.microsoft.com/office/drawing/2014/main" id="{D336B355-0634-4162-BFBF-EA790F87A241}"/>
              </a:ext>
            </a:extLst>
          </p:cNvPr>
          <p:cNvSpPr>
            <a:spLocks noGrp="1"/>
          </p:cNvSpPr>
          <p:nvPr>
            <p:ph type="subTitle" idx="1"/>
          </p:nvPr>
        </p:nvSpPr>
        <p:spPr>
          <a:xfrm>
            <a:off x="3494625" y="4914907"/>
            <a:ext cx="3969858" cy="367025"/>
          </a:xfrm>
          <a:prstGeom prst="rect">
            <a:avLst/>
          </a:prstGeom>
        </p:spPr>
        <p:txBody>
          <a:bodyPr>
            <a:normAutofit/>
          </a:bodyPr>
          <a:lstStyle>
            <a:lvl1pPr marL="0" indent="0" algn="l">
              <a:spcBef>
                <a:spcPts val="0"/>
              </a:spcBef>
              <a:buNone/>
              <a:defRPr sz="1600" b="0" i="0">
                <a:solidFill>
                  <a:schemeClr val="bg1"/>
                </a:solidFill>
                <a:latin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23" name="Picture 22">
            <a:extLst>
              <a:ext uri="{FF2B5EF4-FFF2-40B4-BE49-F238E27FC236}">
                <a16:creationId xmlns:a16="http://schemas.microsoft.com/office/drawing/2014/main" id="{FE9E7FED-0648-CF45-BFDF-6F751DC1A25D}"/>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b="10609"/>
          <a:stretch/>
        </p:blipFill>
        <p:spPr>
          <a:xfrm>
            <a:off x="3400913" y="47411"/>
            <a:ext cx="4110997" cy="2756153"/>
          </a:xfrm>
          <a:prstGeom prst="rect">
            <a:avLst/>
          </a:prstGeom>
        </p:spPr>
      </p:pic>
      <p:grpSp>
        <p:nvGrpSpPr>
          <p:cNvPr id="11" name="Group 10">
            <a:extLst>
              <a:ext uri="{FF2B5EF4-FFF2-40B4-BE49-F238E27FC236}">
                <a16:creationId xmlns:a16="http://schemas.microsoft.com/office/drawing/2014/main" id="{45EF8201-D937-4B8F-9077-19E52154BFE6}"/>
              </a:ext>
            </a:extLst>
          </p:cNvPr>
          <p:cNvGrpSpPr/>
          <p:nvPr userDrawn="1"/>
        </p:nvGrpSpPr>
        <p:grpSpPr>
          <a:xfrm>
            <a:off x="168034" y="286495"/>
            <a:ext cx="383814" cy="383814"/>
            <a:chOff x="245327" y="185254"/>
            <a:chExt cx="383814" cy="383814"/>
          </a:xfrm>
        </p:grpSpPr>
        <p:sp>
          <p:nvSpPr>
            <p:cNvPr id="12" name="Oval 11">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3"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67752" y="207679"/>
              <a:ext cx="338965" cy="338965"/>
            </a:xfrm>
            <a:prstGeom prst="rect">
              <a:avLst/>
            </a:prstGeom>
          </p:spPr>
        </p:pic>
      </p:grpSp>
      <p:grpSp>
        <p:nvGrpSpPr>
          <p:cNvPr id="14" name="Group 13">
            <a:extLst>
              <a:ext uri="{FF2B5EF4-FFF2-40B4-BE49-F238E27FC236}">
                <a16:creationId xmlns:a16="http://schemas.microsoft.com/office/drawing/2014/main" id="{4D8CBE1E-DC80-2942-A2FA-551A3255007E}"/>
              </a:ext>
            </a:extLst>
          </p:cNvPr>
          <p:cNvGrpSpPr/>
          <p:nvPr userDrawn="1"/>
        </p:nvGrpSpPr>
        <p:grpSpPr>
          <a:xfrm>
            <a:off x="787047" y="286495"/>
            <a:ext cx="383814" cy="383814"/>
            <a:chOff x="254440" y="410958"/>
            <a:chExt cx="383814" cy="383814"/>
          </a:xfrm>
        </p:grpSpPr>
        <p:sp>
          <p:nvSpPr>
            <p:cNvPr id="15" name="Oval 14">
              <a:extLst>
                <a:ext uri="{FF2B5EF4-FFF2-40B4-BE49-F238E27FC236}">
                  <a16:creationId xmlns:a16="http://schemas.microsoft.com/office/drawing/2014/main" id="{DD0D4439-604A-064A-B948-455C7A8ABFEB}"/>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6" name="Graphic 15" descr="Brain in head">
              <a:extLst>
                <a:ext uri="{FF2B5EF4-FFF2-40B4-BE49-F238E27FC236}">
                  <a16:creationId xmlns:a16="http://schemas.microsoft.com/office/drawing/2014/main" id="{1B992BFB-D741-A245-AC73-F1B83062BF6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4440" y="410958"/>
              <a:ext cx="383814" cy="383814"/>
            </a:xfrm>
            <a:prstGeom prst="rect">
              <a:avLst/>
            </a:prstGeom>
          </p:spPr>
        </p:pic>
      </p:grpSp>
      <p:grpSp>
        <p:nvGrpSpPr>
          <p:cNvPr id="17" name="Group 16">
            <a:extLst>
              <a:ext uri="{FF2B5EF4-FFF2-40B4-BE49-F238E27FC236}">
                <a16:creationId xmlns:a16="http://schemas.microsoft.com/office/drawing/2014/main" id="{F0C1B2C4-A350-5640-842C-58B72006C38D}"/>
              </a:ext>
            </a:extLst>
          </p:cNvPr>
          <p:cNvGrpSpPr/>
          <p:nvPr userDrawn="1"/>
        </p:nvGrpSpPr>
        <p:grpSpPr>
          <a:xfrm>
            <a:off x="1406060" y="308920"/>
            <a:ext cx="383814" cy="383814"/>
            <a:chOff x="245327" y="189642"/>
            <a:chExt cx="383814" cy="383814"/>
          </a:xfrm>
        </p:grpSpPr>
        <p:sp>
          <p:nvSpPr>
            <p:cNvPr id="18" name="Oval 17">
              <a:extLst>
                <a:ext uri="{FF2B5EF4-FFF2-40B4-BE49-F238E27FC236}">
                  <a16:creationId xmlns:a16="http://schemas.microsoft.com/office/drawing/2014/main" id="{4466FCF9-2204-7443-8DC4-61CD5CE12767}"/>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9" name="Graphic 18" descr="Deciduous tree">
              <a:extLst>
                <a:ext uri="{FF2B5EF4-FFF2-40B4-BE49-F238E27FC236}">
                  <a16:creationId xmlns:a16="http://schemas.microsoft.com/office/drawing/2014/main" id="{44304153-9B36-6944-BF1F-42BB8DB43B9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spTree>
    <p:extLst>
      <p:ext uri="{BB962C8B-B14F-4D97-AF65-F5344CB8AC3E}">
        <p14:creationId xmlns:p14="http://schemas.microsoft.com/office/powerpoint/2010/main" val="129106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7" name="Picture 4" descr="Image result for eye color trait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19198" y="2785581"/>
            <a:ext cx="2951733" cy="2213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Image result for freckles genetic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19198" y="345617"/>
            <a:ext cx="2951733" cy="1965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E691940-7A1F-5648-B8A8-A852AD52312A}"/>
              </a:ext>
            </a:extLst>
          </p:cNvPr>
          <p:cNvSpPr/>
          <p:nvPr userDrawn="1"/>
        </p:nvSpPr>
        <p:spPr>
          <a:xfrm>
            <a:off x="345622" y="1328123"/>
            <a:ext cx="7193934" cy="3089051"/>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Genetically determined characteristics</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Come from both parents, so </a:t>
            </a:r>
            <a:r>
              <a:rPr kumimoji="0" lang="en-US" sz="2800" b="0" i="1" u="sng" strike="noStrike" kern="1200" cap="none" spc="0" normalizeH="0" baseline="0" noProof="0" dirty="0">
                <a:ln>
                  <a:noFill/>
                </a:ln>
                <a:solidFill>
                  <a:sysClr val="windowText" lastClr="000000"/>
                </a:solidFill>
                <a:effectLst/>
                <a:uLnTx/>
                <a:uFillTx/>
                <a:latin typeface="Verdana" panose="020B0604030504040204" pitchFamily="34" charset="0"/>
              </a:rPr>
              <a:t>offspring has a combination of both parents’ genes</a:t>
            </a:r>
            <a:endPar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endParaRP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Examples: skin, hair, and eye color, height, and freckles</a:t>
            </a:r>
          </a:p>
        </p:txBody>
      </p:sp>
      <p:sp>
        <p:nvSpPr>
          <p:cNvPr id="11" name="Rectangle 10">
            <a:extLst>
              <a:ext uri="{FF2B5EF4-FFF2-40B4-BE49-F238E27FC236}">
                <a16:creationId xmlns:a16="http://schemas.microsoft.com/office/drawing/2014/main" id="{F931CB72-E015-684B-AFFC-D34B000F992F}"/>
              </a:ext>
            </a:extLst>
          </p:cNvPr>
          <p:cNvSpPr/>
          <p:nvPr userDrawn="1"/>
        </p:nvSpPr>
        <p:spPr>
          <a:xfrm>
            <a:off x="345621" y="779282"/>
            <a:ext cx="3140603"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Inherited Traits</a:t>
            </a:r>
          </a:p>
        </p:txBody>
      </p:sp>
    </p:spTree>
    <p:extLst>
      <p:ext uri="{BB962C8B-B14F-4D97-AF65-F5344CB8AC3E}">
        <p14:creationId xmlns:p14="http://schemas.microsoft.com/office/powerpoint/2010/main" val="73412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CAE719-8B4E-1C4F-BE99-48A778C2BFE6}"/>
              </a:ext>
            </a:extLst>
          </p:cNvPr>
          <p:cNvSpPr/>
          <p:nvPr userDrawn="1"/>
        </p:nvSpPr>
        <p:spPr>
          <a:xfrm>
            <a:off x="345622" y="1328123"/>
            <a:ext cx="7193934" cy="2983381"/>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Examples of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dominant traits </a:t>
            </a:r>
            <a:r>
              <a:rPr kumimoji="0" lang="en-US" sz="2400" b="0" i="0" u="none" strike="noStrike" kern="1200" cap="none" spc="0" normalizeH="0" baseline="0" noProof="0" dirty="0">
                <a:ln>
                  <a:noFill/>
                </a:ln>
                <a:solidFill>
                  <a:schemeClr val="tx1"/>
                </a:solidFill>
                <a:effectLst/>
                <a:uLnTx/>
                <a:uFillTx/>
                <a:latin typeface="Verdana" panose="020B0604030504040204" pitchFamily="34" charset="0"/>
              </a:rPr>
              <a:t>in dogs:</a:t>
            </a:r>
          </a:p>
          <a:p>
            <a:pPr marL="457200" marR="0" lvl="1" indent="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Short hair, brown eyes, large ears, </a:t>
            </a:r>
            <a:b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b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curly hair, ears that stand up</a:t>
            </a: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Examples of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recessive traits </a:t>
            </a:r>
            <a:r>
              <a:rPr kumimoji="0" lang="en-US" sz="2400" b="0" i="0" u="none" strike="noStrike" kern="1200" cap="none" spc="0" normalizeH="0" baseline="0" noProof="0" dirty="0">
                <a:ln>
                  <a:noFill/>
                </a:ln>
                <a:solidFill>
                  <a:schemeClr val="tx1"/>
                </a:solidFill>
                <a:effectLst/>
                <a:uLnTx/>
                <a:uFillTx/>
                <a:latin typeface="Verdana" panose="020B0604030504040204" pitchFamily="34" charset="0"/>
              </a:rPr>
              <a:t>in dogs:</a:t>
            </a:r>
            <a:endPar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endParaRPr>
          </a:p>
          <a:p>
            <a:pPr marL="457200" marR="0" lvl="1" indent="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Long hair, blue eyes, small ears, </a:t>
            </a:r>
            <a:b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b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straight hair, droopy ears</a:t>
            </a:r>
          </a:p>
          <a:p>
            <a:pPr marL="457200" marR="0" lvl="1" indent="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endParaRPr>
          </a:p>
        </p:txBody>
      </p:sp>
      <p:sp>
        <p:nvSpPr>
          <p:cNvPr id="4" name="Rectangle 3">
            <a:extLst>
              <a:ext uri="{FF2B5EF4-FFF2-40B4-BE49-F238E27FC236}">
                <a16:creationId xmlns:a16="http://schemas.microsoft.com/office/drawing/2014/main" id="{13A0F312-F8F5-B84B-87C7-1DF57313CDAF}"/>
              </a:ext>
            </a:extLst>
          </p:cNvPr>
          <p:cNvSpPr/>
          <p:nvPr userDrawn="1"/>
        </p:nvSpPr>
        <p:spPr>
          <a:xfrm>
            <a:off x="345621" y="779282"/>
            <a:ext cx="1975221"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Examples</a:t>
            </a:r>
          </a:p>
        </p:txBody>
      </p:sp>
      <p:pic>
        <p:nvPicPr>
          <p:cNvPr id="5" name="Picture 4" descr="A small dog&#10;&#10;Description automatically generated">
            <a:extLst>
              <a:ext uri="{FF2B5EF4-FFF2-40B4-BE49-F238E27FC236}">
                <a16:creationId xmlns:a16="http://schemas.microsoft.com/office/drawing/2014/main" id="{2A6A7D40-14E7-42D5-BB06-8298DEF19C1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911" r="12513"/>
          <a:stretch/>
        </p:blipFill>
        <p:spPr>
          <a:xfrm>
            <a:off x="8275319" y="1005840"/>
            <a:ext cx="3672599" cy="3215640"/>
          </a:xfrm>
          <a:prstGeom prst="rect">
            <a:avLst/>
          </a:prstGeom>
        </p:spPr>
      </p:pic>
    </p:spTree>
    <p:extLst>
      <p:ext uri="{BB962C8B-B14F-4D97-AF65-F5344CB8AC3E}">
        <p14:creationId xmlns:p14="http://schemas.microsoft.com/office/powerpoint/2010/main" val="27097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6" name="Picture 2" descr="Image result for homozygous dominate and recessive and heterozygou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31291" y="174442"/>
            <a:ext cx="3879284" cy="2194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770514F-C8C2-6546-A694-32EFAD9F4DA1}"/>
              </a:ext>
            </a:extLst>
          </p:cNvPr>
          <p:cNvSpPr/>
          <p:nvPr userDrawn="1"/>
        </p:nvSpPr>
        <p:spPr>
          <a:xfrm>
            <a:off x="345622" y="1328123"/>
            <a:ext cx="7193934" cy="3476849"/>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rPr>
              <a:t>Homozygous Dominant </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carries two copies of the same dominant allele (BB)</a:t>
            </a: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Homozygous Recessive </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carries two copies of the same recessive allele (bb)</a:t>
            </a:r>
            <a:endParaRPr kumimoji="0" lang="en-US" sz="2800" b="0" i="0" u="sng" strike="noStrike" kern="1200" cap="none" spc="0" normalizeH="0" baseline="0" noProof="0" dirty="0">
              <a:ln>
                <a:noFill/>
              </a:ln>
              <a:solidFill>
                <a:sysClr val="windowText" lastClr="000000"/>
              </a:solidFill>
              <a:effectLst/>
              <a:uLnTx/>
              <a:uFillTx/>
              <a:latin typeface="Verdana" panose="020B0604030504040204" pitchFamily="34" charset="0"/>
            </a:endParaRP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Heterozygous</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 carries two different alleles (Bb)</a:t>
            </a:r>
          </a:p>
        </p:txBody>
      </p:sp>
      <p:sp>
        <p:nvSpPr>
          <p:cNvPr id="8" name="Rectangle 7">
            <a:extLst>
              <a:ext uri="{FF2B5EF4-FFF2-40B4-BE49-F238E27FC236}">
                <a16:creationId xmlns:a16="http://schemas.microsoft.com/office/drawing/2014/main" id="{21AAB899-EB2D-A147-932E-C1FEF10DBD1E}"/>
              </a:ext>
            </a:extLst>
          </p:cNvPr>
          <p:cNvSpPr/>
          <p:nvPr userDrawn="1"/>
        </p:nvSpPr>
        <p:spPr>
          <a:xfrm>
            <a:off x="345621" y="779282"/>
            <a:ext cx="2274982"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Vocabulary</a:t>
            </a:r>
          </a:p>
        </p:txBody>
      </p:sp>
      <p:sp>
        <p:nvSpPr>
          <p:cNvPr id="5" name="Rectangle 4">
            <a:extLst>
              <a:ext uri="{FF2B5EF4-FFF2-40B4-BE49-F238E27FC236}">
                <a16:creationId xmlns:a16="http://schemas.microsoft.com/office/drawing/2014/main" id="{03F6B48D-A7A1-614A-8DD9-0D54270B10F0}"/>
              </a:ext>
            </a:extLst>
          </p:cNvPr>
          <p:cNvSpPr/>
          <p:nvPr userDrawn="1"/>
        </p:nvSpPr>
        <p:spPr>
          <a:xfrm>
            <a:off x="8131291" y="2469620"/>
            <a:ext cx="3897443" cy="2062103"/>
          </a:xfrm>
          <a:prstGeom prst="rect">
            <a:avLst/>
          </a:prstGeom>
        </p:spPr>
        <p:txBody>
          <a:bodyPr wrap="square">
            <a:spAutoFit/>
          </a:bodyPr>
          <a:lstStyle/>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Based on the graphic above, what is the phenotype for a heterozygous flower?</a:t>
            </a:r>
          </a:p>
          <a:p>
            <a:endPar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Based on the graphic above, what is the genotype for a homozygous recessive flower?   </a:t>
            </a:r>
          </a:p>
        </p:txBody>
      </p:sp>
    </p:spTree>
    <p:extLst>
      <p:ext uri="{BB962C8B-B14F-4D97-AF65-F5344CB8AC3E}">
        <p14:creationId xmlns:p14="http://schemas.microsoft.com/office/powerpoint/2010/main" val="3140680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748235-89B7-40E1-AEC2-FD3A109EB151}"/>
              </a:ext>
            </a:extLst>
          </p:cNvPr>
          <p:cNvGrpSpPr/>
          <p:nvPr userDrawn="1"/>
        </p:nvGrpSpPr>
        <p:grpSpPr>
          <a:xfrm>
            <a:off x="8031354" y="137712"/>
            <a:ext cx="3815024" cy="3024685"/>
            <a:chOff x="8031354" y="137712"/>
            <a:chExt cx="3815024" cy="3024685"/>
          </a:xfrm>
        </p:grpSpPr>
        <p:pic>
          <p:nvPicPr>
            <p:cNvPr id="6" name="Picture 2" descr="Image result for punnett squar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39373" y="536056"/>
              <a:ext cx="3307005" cy="26263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9572357" y="137712"/>
              <a:ext cx="1874816" cy="369332"/>
            </a:xfrm>
            <a:prstGeom prst="rect">
              <a:avLst/>
            </a:prstGeom>
            <a:noFill/>
          </p:spPr>
          <p:txBody>
            <a:bodyPr wrap="square" rtlCol="0">
              <a:spAutoFit/>
            </a:bodyPr>
            <a:lstStyle/>
            <a:p>
              <a:pPr algn="ctr" defTabSz="914400"/>
              <a:r>
                <a:rPr lang="en-US" b="0" i="0" dirty="0">
                  <a:solidFill>
                    <a:schemeClr val="bg1"/>
                  </a:solidFill>
                  <a:latin typeface="Verdana" panose="020B0604030504040204" pitchFamily="34" charset="0"/>
                </a:rPr>
                <a:t>Parent 2</a:t>
              </a:r>
            </a:p>
          </p:txBody>
        </p:sp>
        <p:sp>
          <p:nvSpPr>
            <p:cNvPr id="8" name="TextBox 7"/>
            <p:cNvSpPr txBox="1"/>
            <p:nvPr userDrawn="1"/>
          </p:nvSpPr>
          <p:spPr>
            <a:xfrm rot="16200000">
              <a:off x="7410721" y="1826058"/>
              <a:ext cx="1610598" cy="369332"/>
            </a:xfrm>
            <a:prstGeom prst="rect">
              <a:avLst/>
            </a:prstGeom>
            <a:noFill/>
          </p:spPr>
          <p:txBody>
            <a:bodyPr wrap="square" rtlCol="0">
              <a:spAutoFit/>
            </a:bodyPr>
            <a:lstStyle/>
            <a:p>
              <a:pPr algn="ctr" defTabSz="914400"/>
              <a:r>
                <a:rPr lang="en-US" b="0" i="0" dirty="0">
                  <a:solidFill>
                    <a:schemeClr val="bg1"/>
                  </a:solidFill>
                  <a:latin typeface="Verdana" panose="020B0604030504040204" pitchFamily="34" charset="0"/>
                </a:rPr>
                <a:t>Parent 1</a:t>
              </a:r>
            </a:p>
          </p:txBody>
        </p:sp>
        <p:sp>
          <p:nvSpPr>
            <p:cNvPr id="9" name="TextBox 8"/>
            <p:cNvSpPr txBox="1"/>
            <p:nvPr userDrawn="1"/>
          </p:nvSpPr>
          <p:spPr>
            <a:xfrm>
              <a:off x="9632481" y="2816023"/>
              <a:ext cx="576188" cy="276999"/>
            </a:xfrm>
            <a:prstGeom prst="rect">
              <a:avLst/>
            </a:prstGeom>
            <a:noFill/>
          </p:spPr>
          <p:txBody>
            <a:bodyPr wrap="square" rtlCol="0">
              <a:spAutoFit/>
            </a:bodyPr>
            <a:lstStyle/>
            <a:p>
              <a:pPr algn="ctr" defTabSz="914400"/>
              <a:r>
                <a:rPr lang="en-US" sz="1200" b="0" i="0" dirty="0">
                  <a:solidFill>
                    <a:prstClr val="black"/>
                  </a:solidFill>
                  <a:latin typeface="Verdana" panose="020B0604030504040204" pitchFamily="34" charset="0"/>
                </a:rPr>
                <a:t>25%</a:t>
              </a:r>
            </a:p>
          </p:txBody>
        </p:sp>
        <p:sp>
          <p:nvSpPr>
            <p:cNvPr id="10" name="TextBox 9"/>
            <p:cNvSpPr txBox="1"/>
            <p:nvPr userDrawn="1"/>
          </p:nvSpPr>
          <p:spPr>
            <a:xfrm>
              <a:off x="10865171" y="2816024"/>
              <a:ext cx="708064" cy="276999"/>
            </a:xfrm>
            <a:prstGeom prst="rect">
              <a:avLst/>
            </a:prstGeom>
            <a:noFill/>
          </p:spPr>
          <p:txBody>
            <a:bodyPr wrap="square" rtlCol="0">
              <a:spAutoFit/>
            </a:bodyPr>
            <a:lstStyle/>
            <a:p>
              <a:pPr algn="ctr" defTabSz="914400"/>
              <a:r>
                <a:rPr lang="en-US" sz="1200" b="0" i="0" dirty="0">
                  <a:solidFill>
                    <a:prstClr val="black"/>
                  </a:solidFill>
                  <a:latin typeface="Verdana" panose="020B0604030504040204" pitchFamily="34" charset="0"/>
                </a:rPr>
                <a:t>25%</a:t>
              </a:r>
            </a:p>
          </p:txBody>
        </p:sp>
        <p:sp>
          <p:nvSpPr>
            <p:cNvPr id="11" name="TextBox 10"/>
            <p:cNvSpPr txBox="1"/>
            <p:nvPr userDrawn="1"/>
          </p:nvSpPr>
          <p:spPr>
            <a:xfrm>
              <a:off x="9586224" y="1696856"/>
              <a:ext cx="668703" cy="276999"/>
            </a:xfrm>
            <a:prstGeom prst="rect">
              <a:avLst/>
            </a:prstGeom>
            <a:noFill/>
          </p:spPr>
          <p:txBody>
            <a:bodyPr wrap="square" rtlCol="0">
              <a:spAutoFit/>
            </a:bodyPr>
            <a:lstStyle/>
            <a:p>
              <a:pPr algn="ctr" defTabSz="914400"/>
              <a:r>
                <a:rPr lang="en-US" sz="1200" b="0" i="0" dirty="0">
                  <a:solidFill>
                    <a:prstClr val="black"/>
                  </a:solidFill>
                  <a:latin typeface="Verdana" panose="020B0604030504040204" pitchFamily="34" charset="0"/>
                </a:rPr>
                <a:t>25%</a:t>
              </a:r>
            </a:p>
          </p:txBody>
        </p:sp>
        <p:sp>
          <p:nvSpPr>
            <p:cNvPr id="12" name="TextBox 11"/>
            <p:cNvSpPr txBox="1"/>
            <p:nvPr userDrawn="1"/>
          </p:nvSpPr>
          <p:spPr>
            <a:xfrm>
              <a:off x="10904235" y="1696855"/>
              <a:ext cx="629937" cy="276999"/>
            </a:xfrm>
            <a:prstGeom prst="rect">
              <a:avLst/>
            </a:prstGeom>
            <a:noFill/>
          </p:spPr>
          <p:txBody>
            <a:bodyPr wrap="square" rtlCol="0">
              <a:spAutoFit/>
            </a:bodyPr>
            <a:lstStyle/>
            <a:p>
              <a:pPr algn="ctr" defTabSz="914400"/>
              <a:r>
                <a:rPr lang="en-US" sz="1200" b="0" i="0" dirty="0">
                  <a:solidFill>
                    <a:prstClr val="black"/>
                  </a:solidFill>
                  <a:latin typeface="Verdana" panose="020B0604030504040204" pitchFamily="34" charset="0"/>
                </a:rPr>
                <a:t>25%</a:t>
              </a:r>
            </a:p>
          </p:txBody>
        </p:sp>
      </p:grpSp>
      <p:sp>
        <p:nvSpPr>
          <p:cNvPr id="13" name="Rectangle 12">
            <a:extLst>
              <a:ext uri="{FF2B5EF4-FFF2-40B4-BE49-F238E27FC236}">
                <a16:creationId xmlns:a16="http://schemas.microsoft.com/office/drawing/2014/main" id="{31702EC2-29BA-2248-B099-9984D325DF48}"/>
              </a:ext>
            </a:extLst>
          </p:cNvPr>
          <p:cNvSpPr/>
          <p:nvPr userDrawn="1"/>
        </p:nvSpPr>
        <p:spPr>
          <a:xfrm>
            <a:off x="345622" y="1328123"/>
            <a:ext cx="7193934" cy="1562992"/>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 diagram used by geneticists to determine the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probability</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(chance) of an offspring having a particular phenotype</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Probability is expressed in a percentage</a:t>
            </a:r>
          </a:p>
        </p:txBody>
      </p:sp>
      <p:sp>
        <p:nvSpPr>
          <p:cNvPr id="14" name="Rectangle 13">
            <a:extLst>
              <a:ext uri="{FF2B5EF4-FFF2-40B4-BE49-F238E27FC236}">
                <a16:creationId xmlns:a16="http://schemas.microsoft.com/office/drawing/2014/main" id="{16963A22-0143-6945-85C6-7E530F856A84}"/>
              </a:ext>
            </a:extLst>
          </p:cNvPr>
          <p:cNvSpPr/>
          <p:nvPr userDrawn="1"/>
        </p:nvSpPr>
        <p:spPr>
          <a:xfrm>
            <a:off x="345621" y="779282"/>
            <a:ext cx="3095719"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Punnett Square</a:t>
            </a:r>
          </a:p>
        </p:txBody>
      </p:sp>
      <p:sp>
        <p:nvSpPr>
          <p:cNvPr id="3" name="Rectangle 2">
            <a:extLst>
              <a:ext uri="{FF2B5EF4-FFF2-40B4-BE49-F238E27FC236}">
                <a16:creationId xmlns:a16="http://schemas.microsoft.com/office/drawing/2014/main" id="{CF6B894F-2EFD-874C-9B82-6A55B082D27A}"/>
              </a:ext>
            </a:extLst>
          </p:cNvPr>
          <p:cNvSpPr/>
          <p:nvPr userDrawn="1"/>
        </p:nvSpPr>
        <p:spPr>
          <a:xfrm>
            <a:off x="8137929" y="3281405"/>
            <a:ext cx="4054071" cy="978729"/>
          </a:xfrm>
          <a:prstGeom prst="rect">
            <a:avLst/>
          </a:prstGeom>
        </p:spPr>
        <p:txBody>
          <a:bodyPr wrap="square">
            <a:spAutoFit/>
          </a:body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rPr>
              <a:t>If the “A” represents red flowers and “a” represents green flowers, what are the chances of the flowers being green?</a:t>
            </a:r>
          </a:p>
        </p:txBody>
      </p:sp>
    </p:spTree>
    <p:extLst>
      <p:ext uri="{BB962C8B-B14F-4D97-AF65-F5344CB8AC3E}">
        <p14:creationId xmlns:p14="http://schemas.microsoft.com/office/powerpoint/2010/main" val="352041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2D4B1B-40C1-A34D-BC50-38B02DC625AC}"/>
              </a:ext>
            </a:extLst>
          </p:cNvPr>
          <p:cNvSpPr/>
          <p:nvPr userDrawn="1"/>
        </p:nvSpPr>
        <p:spPr>
          <a:xfrm>
            <a:off x="345622" y="1328123"/>
            <a:ext cx="7193934" cy="2560188"/>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Examines just </a:t>
            </a: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rPr>
              <a:t>one</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of the many genes that get passed on during sexual reproduction </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Shows all possible way the offspring could inherit the gene from two parents</a:t>
            </a:r>
          </a:p>
        </p:txBody>
      </p:sp>
      <p:sp>
        <p:nvSpPr>
          <p:cNvPr id="14" name="Rectangle 13">
            <a:extLst>
              <a:ext uri="{FF2B5EF4-FFF2-40B4-BE49-F238E27FC236}">
                <a16:creationId xmlns:a16="http://schemas.microsoft.com/office/drawing/2014/main" id="{726993A9-8CF5-EF40-B5AE-5D710B702A5C}"/>
              </a:ext>
            </a:extLst>
          </p:cNvPr>
          <p:cNvSpPr/>
          <p:nvPr userDrawn="1"/>
        </p:nvSpPr>
        <p:spPr>
          <a:xfrm>
            <a:off x="345621" y="779282"/>
            <a:ext cx="3095719"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Punnett Square</a:t>
            </a:r>
          </a:p>
        </p:txBody>
      </p:sp>
      <p:grpSp>
        <p:nvGrpSpPr>
          <p:cNvPr id="2" name="Group 1">
            <a:extLst>
              <a:ext uri="{FF2B5EF4-FFF2-40B4-BE49-F238E27FC236}">
                <a16:creationId xmlns:a16="http://schemas.microsoft.com/office/drawing/2014/main" id="{7CE70C4D-D9BE-4EFF-B278-2A9E7E89E73A}"/>
              </a:ext>
            </a:extLst>
          </p:cNvPr>
          <p:cNvGrpSpPr/>
          <p:nvPr userDrawn="1"/>
        </p:nvGrpSpPr>
        <p:grpSpPr>
          <a:xfrm>
            <a:off x="7911445" y="677404"/>
            <a:ext cx="4046800" cy="4086565"/>
            <a:chOff x="7911445" y="677404"/>
            <a:chExt cx="4046800" cy="4086565"/>
          </a:xfrm>
        </p:grpSpPr>
        <p:pic>
          <p:nvPicPr>
            <p:cNvPr id="16" name="Picture 2" descr="Image result for punnett square">
              <a:extLst>
                <a:ext uri="{FF2B5EF4-FFF2-40B4-BE49-F238E27FC236}">
                  <a16:creationId xmlns:a16="http://schemas.microsoft.com/office/drawing/2014/main" id="{C18138E6-4A77-3240-95D6-ACFA8263574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0848" y="1115962"/>
              <a:ext cx="3597397" cy="36480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86E5AF7-C76C-EA45-9524-54F72EB53D6A}"/>
                </a:ext>
              </a:extLst>
            </p:cNvPr>
            <p:cNvSpPr txBox="1"/>
            <p:nvPr userDrawn="1"/>
          </p:nvSpPr>
          <p:spPr>
            <a:xfrm>
              <a:off x="9615348" y="677404"/>
              <a:ext cx="2039447" cy="369332"/>
            </a:xfrm>
            <a:prstGeom prst="rect">
              <a:avLst/>
            </a:prstGeom>
            <a:noFill/>
          </p:spPr>
          <p:txBody>
            <a:bodyPr wrap="square" rtlCol="0">
              <a:spAutoFit/>
            </a:bodyPr>
            <a:lstStyle/>
            <a:p>
              <a:pPr algn="ctr" defTabSz="914400"/>
              <a:r>
                <a:rPr lang="en-US" b="0" i="0" dirty="0">
                  <a:solidFill>
                    <a:schemeClr val="bg1"/>
                  </a:solidFill>
                  <a:latin typeface="Verdana" panose="020B0604030504040204" pitchFamily="34" charset="0"/>
                </a:rPr>
                <a:t>Parent 2</a:t>
              </a:r>
            </a:p>
          </p:txBody>
        </p:sp>
        <p:sp>
          <p:nvSpPr>
            <p:cNvPr id="18" name="TextBox 17">
              <a:extLst>
                <a:ext uri="{FF2B5EF4-FFF2-40B4-BE49-F238E27FC236}">
                  <a16:creationId xmlns:a16="http://schemas.microsoft.com/office/drawing/2014/main" id="{C7B2A778-A5A7-F04F-92C0-A8D9D03D6652}"/>
                </a:ext>
              </a:extLst>
            </p:cNvPr>
            <p:cNvSpPr txBox="1"/>
            <p:nvPr userDrawn="1"/>
          </p:nvSpPr>
          <p:spPr>
            <a:xfrm rot="16200000">
              <a:off x="6977545" y="3075720"/>
              <a:ext cx="2237132" cy="369332"/>
            </a:xfrm>
            <a:prstGeom prst="rect">
              <a:avLst/>
            </a:prstGeom>
            <a:noFill/>
          </p:spPr>
          <p:txBody>
            <a:bodyPr wrap="square" rtlCol="0">
              <a:spAutoFit/>
            </a:bodyPr>
            <a:lstStyle/>
            <a:p>
              <a:pPr algn="ctr" defTabSz="914400"/>
              <a:r>
                <a:rPr lang="en-US" b="0" i="0" dirty="0">
                  <a:solidFill>
                    <a:schemeClr val="bg1"/>
                  </a:solidFill>
                  <a:latin typeface="Verdana" panose="020B0604030504040204" pitchFamily="34" charset="0"/>
                </a:rPr>
                <a:t>Parent 1</a:t>
              </a:r>
            </a:p>
          </p:txBody>
        </p:sp>
        <p:sp>
          <p:nvSpPr>
            <p:cNvPr id="19" name="TextBox 18">
              <a:extLst>
                <a:ext uri="{FF2B5EF4-FFF2-40B4-BE49-F238E27FC236}">
                  <a16:creationId xmlns:a16="http://schemas.microsoft.com/office/drawing/2014/main" id="{A8D505FC-6706-654A-8DD1-A29F0CB319E1}"/>
                </a:ext>
              </a:extLst>
            </p:cNvPr>
            <p:cNvSpPr txBox="1"/>
            <p:nvPr userDrawn="1"/>
          </p:nvSpPr>
          <p:spPr>
            <a:xfrm>
              <a:off x="9520755" y="4180402"/>
              <a:ext cx="640080" cy="523220"/>
            </a:xfrm>
            <a:prstGeom prst="rect">
              <a:avLst/>
            </a:prstGeom>
            <a:noFill/>
          </p:spPr>
          <p:txBody>
            <a:bodyPr wrap="square" rtlCol="0">
              <a:spAutoFit/>
            </a:bodyPr>
            <a:lstStyle/>
            <a:p>
              <a:pPr algn="ctr" defTabSz="914400"/>
              <a:r>
                <a:rPr lang="en-US" sz="1400" b="0" i="0" dirty="0">
                  <a:solidFill>
                    <a:prstClr val="black"/>
                  </a:solidFill>
                  <a:latin typeface="Verdana" panose="020B0604030504040204" pitchFamily="34" charset="0"/>
                </a:rPr>
                <a:t>25%</a:t>
              </a:r>
            </a:p>
          </p:txBody>
        </p:sp>
        <p:sp>
          <p:nvSpPr>
            <p:cNvPr id="20" name="TextBox 19">
              <a:extLst>
                <a:ext uri="{FF2B5EF4-FFF2-40B4-BE49-F238E27FC236}">
                  <a16:creationId xmlns:a16="http://schemas.microsoft.com/office/drawing/2014/main" id="{0850EE46-FA16-A64E-8CBB-DAE0967AA56B}"/>
                </a:ext>
              </a:extLst>
            </p:cNvPr>
            <p:cNvSpPr txBox="1"/>
            <p:nvPr userDrawn="1"/>
          </p:nvSpPr>
          <p:spPr>
            <a:xfrm>
              <a:off x="10933418" y="4153008"/>
              <a:ext cx="640080" cy="523220"/>
            </a:xfrm>
            <a:prstGeom prst="rect">
              <a:avLst/>
            </a:prstGeom>
            <a:noFill/>
          </p:spPr>
          <p:txBody>
            <a:bodyPr wrap="square" rtlCol="0">
              <a:spAutoFit/>
            </a:bodyPr>
            <a:lstStyle/>
            <a:p>
              <a:pPr algn="ctr" defTabSz="914400"/>
              <a:r>
                <a:rPr lang="en-US" sz="1400" b="0" i="0" dirty="0">
                  <a:solidFill>
                    <a:prstClr val="black"/>
                  </a:solidFill>
                  <a:latin typeface="Verdana" panose="020B0604030504040204" pitchFamily="34" charset="0"/>
                </a:rPr>
                <a:t>25%</a:t>
              </a:r>
            </a:p>
          </p:txBody>
        </p:sp>
        <p:sp>
          <p:nvSpPr>
            <p:cNvPr id="21" name="TextBox 20">
              <a:extLst>
                <a:ext uri="{FF2B5EF4-FFF2-40B4-BE49-F238E27FC236}">
                  <a16:creationId xmlns:a16="http://schemas.microsoft.com/office/drawing/2014/main" id="{486AE850-34C4-6142-B119-5826B1E2B3D7}"/>
                </a:ext>
              </a:extLst>
            </p:cNvPr>
            <p:cNvSpPr txBox="1"/>
            <p:nvPr userDrawn="1"/>
          </p:nvSpPr>
          <p:spPr>
            <a:xfrm>
              <a:off x="9541422" y="2607010"/>
              <a:ext cx="640080" cy="523220"/>
            </a:xfrm>
            <a:prstGeom prst="rect">
              <a:avLst/>
            </a:prstGeom>
            <a:noFill/>
          </p:spPr>
          <p:txBody>
            <a:bodyPr wrap="square" rtlCol="0">
              <a:spAutoFit/>
            </a:bodyPr>
            <a:lstStyle/>
            <a:p>
              <a:pPr algn="ctr" defTabSz="914400"/>
              <a:r>
                <a:rPr lang="en-US" sz="1400" b="0" i="0" dirty="0">
                  <a:solidFill>
                    <a:prstClr val="black"/>
                  </a:solidFill>
                  <a:latin typeface="Verdana" panose="020B0604030504040204" pitchFamily="34" charset="0"/>
                </a:rPr>
                <a:t>25%</a:t>
              </a:r>
            </a:p>
          </p:txBody>
        </p:sp>
        <p:sp>
          <p:nvSpPr>
            <p:cNvPr id="22" name="TextBox 21">
              <a:extLst>
                <a:ext uri="{FF2B5EF4-FFF2-40B4-BE49-F238E27FC236}">
                  <a16:creationId xmlns:a16="http://schemas.microsoft.com/office/drawing/2014/main" id="{53C73169-E0C1-DA49-B4AF-CBB167C2B9DC}"/>
                </a:ext>
              </a:extLst>
            </p:cNvPr>
            <p:cNvSpPr txBox="1"/>
            <p:nvPr userDrawn="1"/>
          </p:nvSpPr>
          <p:spPr>
            <a:xfrm>
              <a:off x="10933418" y="2607010"/>
              <a:ext cx="640080" cy="523220"/>
            </a:xfrm>
            <a:prstGeom prst="rect">
              <a:avLst/>
            </a:prstGeom>
            <a:noFill/>
          </p:spPr>
          <p:txBody>
            <a:bodyPr wrap="square" rtlCol="0">
              <a:spAutoFit/>
            </a:bodyPr>
            <a:lstStyle/>
            <a:p>
              <a:pPr algn="ctr" defTabSz="914400"/>
              <a:r>
                <a:rPr lang="en-US" sz="1400" b="0" i="0" dirty="0">
                  <a:solidFill>
                    <a:prstClr val="black"/>
                  </a:solidFill>
                  <a:latin typeface="Verdana" panose="020B0604030504040204" pitchFamily="34" charset="0"/>
                </a:rPr>
                <a:t>25%</a:t>
              </a:r>
            </a:p>
          </p:txBody>
        </p:sp>
      </p:grpSp>
    </p:spTree>
    <p:extLst>
      <p:ext uri="{BB962C8B-B14F-4D97-AF65-F5344CB8AC3E}">
        <p14:creationId xmlns:p14="http://schemas.microsoft.com/office/powerpoint/2010/main" val="2301594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2D4B1B-40C1-A34D-BC50-38B02DC625AC}"/>
              </a:ext>
            </a:extLst>
          </p:cNvPr>
          <p:cNvSpPr/>
          <p:nvPr userDrawn="1"/>
        </p:nvSpPr>
        <p:spPr>
          <a:xfrm>
            <a:off x="345621" y="1328123"/>
            <a:ext cx="7440579" cy="2862322"/>
          </a:xfrm>
          <a:prstGeom prst="rect">
            <a:avLst/>
          </a:prstGeom>
        </p:spPr>
        <p:txBody>
          <a:bodyPr wrap="square">
            <a:spAutoFit/>
          </a:bodyPr>
          <a:lstStyle/>
          <a:p>
            <a:pPr marL="457200" indent="-457200" defTabSz="914400">
              <a:buFontTx/>
              <a:buAutoNum type="arabicPeriod"/>
            </a:pPr>
            <a:r>
              <a:rPr lang="en-US" sz="2000" b="0" i="0" dirty="0">
                <a:solidFill>
                  <a:schemeClr val="tx1"/>
                </a:solidFill>
                <a:latin typeface="Verdana" panose="020B0604030504040204" pitchFamily="34" charset="0"/>
              </a:rPr>
              <a:t>Draw a box with 4 squares leaving room at the top and side.</a:t>
            </a:r>
          </a:p>
          <a:p>
            <a:pPr marL="457200" indent="-457200" defTabSz="914400">
              <a:buFontTx/>
              <a:buAutoNum type="arabicPeriod"/>
            </a:pPr>
            <a:r>
              <a:rPr lang="en-US" sz="2000" b="0" i="0" dirty="0">
                <a:solidFill>
                  <a:schemeClr val="tx1"/>
                </a:solidFill>
                <a:latin typeface="Verdana" panose="020B0604030504040204" pitchFamily="34" charset="0"/>
              </a:rPr>
              <a:t>Choose a letter to represent a trait, one capital and one lower case.  In this example we’re using the letter Y. </a:t>
            </a:r>
          </a:p>
          <a:p>
            <a:pPr marL="0" indent="0" defTabSz="914400">
              <a:buFontTx/>
              <a:buNone/>
            </a:pPr>
            <a:r>
              <a:rPr lang="en-US" sz="2000" b="0" i="0" dirty="0">
                <a:solidFill>
                  <a:schemeClr val="tx1"/>
                </a:solidFill>
                <a:latin typeface="Verdana" panose="020B0604030504040204" pitchFamily="34" charset="0"/>
              </a:rPr>
              <a:t>	    </a:t>
            </a:r>
            <a:r>
              <a:rPr lang="en-US" sz="2000" b="1" i="0" dirty="0">
                <a:solidFill>
                  <a:srgbClr val="F3A32F"/>
                </a:solidFill>
                <a:latin typeface="Verdana" panose="020B0604030504040204" pitchFamily="34" charset="0"/>
              </a:rPr>
              <a:t>Y = yellow     y = green</a:t>
            </a:r>
          </a:p>
          <a:p>
            <a:pPr marL="457200" indent="-457200" defTabSz="914400">
              <a:buFont typeface="+mj-lt"/>
              <a:buAutoNum type="arabicPeriod" startAt="3"/>
            </a:pPr>
            <a:r>
              <a:rPr lang="en-US" sz="2000" b="0" i="0" dirty="0">
                <a:solidFill>
                  <a:schemeClr val="tx1"/>
                </a:solidFill>
                <a:latin typeface="Verdana" panose="020B0604030504040204" pitchFamily="34" charset="0"/>
              </a:rPr>
              <a:t>Let’s say you have a </a:t>
            </a:r>
            <a:r>
              <a:rPr lang="en-US" sz="2000" b="1" i="0" dirty="0">
                <a:solidFill>
                  <a:srgbClr val="F3A32F"/>
                </a:solidFill>
                <a:latin typeface="Verdana" panose="020B0604030504040204" pitchFamily="34" charset="0"/>
              </a:rPr>
              <a:t>green pea pod (</a:t>
            </a:r>
            <a:r>
              <a:rPr lang="en-US" sz="2000" b="1" i="0" dirty="0" err="1">
                <a:solidFill>
                  <a:srgbClr val="F3A32F"/>
                </a:solidFill>
                <a:latin typeface="Verdana" panose="020B0604030504040204" pitchFamily="34" charset="0"/>
              </a:rPr>
              <a:t>yy</a:t>
            </a:r>
            <a:r>
              <a:rPr lang="en-US" sz="2000" b="1" i="0" dirty="0">
                <a:solidFill>
                  <a:srgbClr val="F3A32F"/>
                </a:solidFill>
                <a:latin typeface="Verdana" panose="020B0604030504040204" pitchFamily="34" charset="0"/>
              </a:rPr>
              <a:t>) </a:t>
            </a:r>
            <a:r>
              <a:rPr lang="en-US" sz="2000" b="0" i="0" dirty="0">
                <a:solidFill>
                  <a:schemeClr val="tx1"/>
                </a:solidFill>
                <a:latin typeface="Verdana" panose="020B0604030504040204" pitchFamily="34" charset="0"/>
              </a:rPr>
              <a:t>and </a:t>
            </a:r>
            <a:r>
              <a:rPr lang="en-US" sz="2000" b="1" i="0" dirty="0">
                <a:solidFill>
                  <a:srgbClr val="F3A32F"/>
                </a:solidFill>
                <a:latin typeface="Verdana" panose="020B0604030504040204" pitchFamily="34" charset="0"/>
              </a:rPr>
              <a:t>yellow pea pod (</a:t>
            </a:r>
            <a:r>
              <a:rPr lang="en-US" sz="2000" b="1" i="0" dirty="0" err="1">
                <a:solidFill>
                  <a:srgbClr val="F3A32F"/>
                </a:solidFill>
                <a:latin typeface="Verdana" panose="020B0604030504040204" pitchFamily="34" charset="0"/>
              </a:rPr>
              <a:t>Yy</a:t>
            </a:r>
            <a:r>
              <a:rPr lang="en-US" sz="2000" b="1" i="0" dirty="0">
                <a:solidFill>
                  <a:srgbClr val="F3A32F"/>
                </a:solidFill>
                <a:latin typeface="Verdana" panose="020B0604030504040204" pitchFamily="34" charset="0"/>
              </a:rPr>
              <a:t> or YY).  </a:t>
            </a:r>
            <a:r>
              <a:rPr lang="en-US" sz="2000" b="0" i="0" dirty="0">
                <a:solidFill>
                  <a:schemeClr val="tx1"/>
                </a:solidFill>
                <a:latin typeface="Verdana" panose="020B0604030504040204" pitchFamily="34" charset="0"/>
              </a:rPr>
              <a:t>Set up your table </a:t>
            </a:r>
            <a:br>
              <a:rPr lang="en-US" sz="2000" b="0" i="0" dirty="0">
                <a:solidFill>
                  <a:schemeClr val="tx1"/>
                </a:solidFill>
                <a:latin typeface="Verdana" panose="020B0604030504040204" pitchFamily="34" charset="0"/>
              </a:rPr>
            </a:br>
            <a:r>
              <a:rPr lang="en-US" sz="2000" b="0" i="0" dirty="0">
                <a:solidFill>
                  <a:schemeClr val="tx1"/>
                </a:solidFill>
                <a:latin typeface="Verdana" panose="020B0604030504040204" pitchFamily="34" charset="0"/>
              </a:rPr>
              <a:t>as such.</a:t>
            </a:r>
          </a:p>
        </p:txBody>
      </p:sp>
      <p:sp>
        <p:nvSpPr>
          <p:cNvPr id="14" name="Rectangle 13">
            <a:extLst>
              <a:ext uri="{FF2B5EF4-FFF2-40B4-BE49-F238E27FC236}">
                <a16:creationId xmlns:a16="http://schemas.microsoft.com/office/drawing/2014/main" id="{726993A9-8CF5-EF40-B5AE-5D710B702A5C}"/>
              </a:ext>
            </a:extLst>
          </p:cNvPr>
          <p:cNvSpPr/>
          <p:nvPr userDrawn="1"/>
        </p:nvSpPr>
        <p:spPr>
          <a:xfrm>
            <a:off x="345621" y="779282"/>
            <a:ext cx="5133136"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Creating a Punnett Square</a:t>
            </a:r>
          </a:p>
        </p:txBody>
      </p:sp>
      <p:sp>
        <p:nvSpPr>
          <p:cNvPr id="17" name="TextBox 16">
            <a:extLst>
              <a:ext uri="{FF2B5EF4-FFF2-40B4-BE49-F238E27FC236}">
                <a16:creationId xmlns:a16="http://schemas.microsoft.com/office/drawing/2014/main" id="{286E5AF7-C76C-EA45-9524-54F72EB53D6A}"/>
              </a:ext>
            </a:extLst>
          </p:cNvPr>
          <p:cNvSpPr txBox="1"/>
          <p:nvPr userDrawn="1"/>
        </p:nvSpPr>
        <p:spPr>
          <a:xfrm>
            <a:off x="9159240" y="250185"/>
            <a:ext cx="2272221" cy="369332"/>
          </a:xfrm>
          <a:prstGeom prst="rect">
            <a:avLst/>
          </a:prstGeom>
          <a:noFill/>
        </p:spPr>
        <p:txBody>
          <a:bodyPr wrap="square" rtlCol="0">
            <a:spAutoFit/>
          </a:bodyPr>
          <a:lstStyle/>
          <a:p>
            <a:pPr algn="ctr" defTabSz="914400"/>
            <a:r>
              <a:rPr lang="en-US" b="1" i="0" dirty="0">
                <a:solidFill>
                  <a:srgbClr val="F3A32F"/>
                </a:solidFill>
                <a:latin typeface="Verdana" panose="020B0604030504040204" pitchFamily="34" charset="0"/>
              </a:rPr>
              <a:t>Yellow Pea Pod</a:t>
            </a:r>
          </a:p>
        </p:txBody>
      </p:sp>
      <p:sp>
        <p:nvSpPr>
          <p:cNvPr id="18" name="TextBox 17">
            <a:extLst>
              <a:ext uri="{FF2B5EF4-FFF2-40B4-BE49-F238E27FC236}">
                <a16:creationId xmlns:a16="http://schemas.microsoft.com/office/drawing/2014/main" id="{C7B2A778-A5A7-F04F-92C0-A8D9D03D6652}"/>
              </a:ext>
            </a:extLst>
          </p:cNvPr>
          <p:cNvSpPr txBox="1"/>
          <p:nvPr userDrawn="1"/>
        </p:nvSpPr>
        <p:spPr>
          <a:xfrm rot="16200000">
            <a:off x="6997683" y="2627452"/>
            <a:ext cx="2237132" cy="369332"/>
          </a:xfrm>
          <a:prstGeom prst="rect">
            <a:avLst/>
          </a:prstGeom>
          <a:noFill/>
        </p:spPr>
        <p:txBody>
          <a:bodyPr wrap="square" rtlCol="0">
            <a:spAutoFit/>
          </a:bodyPr>
          <a:lstStyle/>
          <a:p>
            <a:pPr algn="ctr" defTabSz="914400"/>
            <a:r>
              <a:rPr lang="en-US" b="1" i="0" dirty="0">
                <a:solidFill>
                  <a:srgbClr val="F3A32F"/>
                </a:solidFill>
                <a:latin typeface="Verdana" panose="020B0604030504040204" pitchFamily="34" charset="0"/>
              </a:rPr>
              <a:t>Green Pea Pod</a:t>
            </a:r>
          </a:p>
        </p:txBody>
      </p:sp>
      <p:graphicFrame>
        <p:nvGraphicFramePr>
          <p:cNvPr id="12" name="Table 11">
            <a:extLst>
              <a:ext uri="{FF2B5EF4-FFF2-40B4-BE49-F238E27FC236}">
                <a16:creationId xmlns:a16="http://schemas.microsoft.com/office/drawing/2014/main" id="{B8CAA47B-4785-0244-9919-3F634D4CBBED}"/>
              </a:ext>
            </a:extLst>
          </p:cNvPr>
          <p:cNvGraphicFramePr>
            <a:graphicFrameLocks noGrp="1"/>
          </p:cNvGraphicFramePr>
          <p:nvPr userDrawn="1">
            <p:extLst>
              <p:ext uri="{D42A27DB-BD31-4B8C-83A1-F6EECF244321}">
                <p14:modId xmlns:p14="http://schemas.microsoft.com/office/powerpoint/2010/main" val="1279633503"/>
              </p:ext>
            </p:extLst>
          </p:nvPr>
        </p:nvGraphicFramePr>
        <p:xfrm>
          <a:off x="9040138" y="1440518"/>
          <a:ext cx="2743200" cy="2743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142785746"/>
                    </a:ext>
                  </a:extLst>
                </a:gridCol>
                <a:gridCol w="1371600">
                  <a:extLst>
                    <a:ext uri="{9D8B030D-6E8A-4147-A177-3AD203B41FA5}">
                      <a16:colId xmlns:a16="http://schemas.microsoft.com/office/drawing/2014/main" val="1585197271"/>
                    </a:ext>
                  </a:extLst>
                </a:gridCol>
              </a:tblGrid>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23" name="TextBox 22">
            <a:extLst>
              <a:ext uri="{FF2B5EF4-FFF2-40B4-BE49-F238E27FC236}">
                <a16:creationId xmlns:a16="http://schemas.microsoft.com/office/drawing/2014/main" id="{1F2F4EF9-A1F3-1148-BB97-745AD65F8B8F}"/>
              </a:ext>
            </a:extLst>
          </p:cNvPr>
          <p:cNvSpPr txBox="1"/>
          <p:nvPr userDrawn="1"/>
        </p:nvSpPr>
        <p:spPr>
          <a:xfrm>
            <a:off x="9299515" y="619517"/>
            <a:ext cx="2629205" cy="830997"/>
          </a:xfrm>
          <a:prstGeom prst="rect">
            <a:avLst/>
          </a:prstGeom>
          <a:noFill/>
        </p:spPr>
        <p:txBody>
          <a:bodyPr wrap="square" rtlCol="0">
            <a:spAutoFit/>
          </a:bodyPr>
          <a:lstStyle/>
          <a:p>
            <a:r>
              <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rPr>
              <a:t>Y     </a:t>
            </a:r>
            <a:r>
              <a:rPr lang="en-US" sz="4800" b="1" dirty="0" err="1">
                <a:solidFill>
                  <a:schemeClr val="bg1"/>
                </a:solidFill>
                <a:latin typeface="Verdana" panose="020B0604030504040204" pitchFamily="34" charset="0"/>
                <a:ea typeface="Verdana" panose="020B0604030504040204" pitchFamily="34" charset="0"/>
                <a:cs typeface="Verdana" panose="020B0604030504040204" pitchFamily="34" charset="0"/>
              </a:rPr>
              <a:t>y</a:t>
            </a:r>
            <a:endPar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1CF88C4C-3377-E84D-9176-2A0B398228F2}"/>
              </a:ext>
            </a:extLst>
          </p:cNvPr>
          <p:cNvSpPr txBox="1"/>
          <p:nvPr userDrawn="1"/>
        </p:nvSpPr>
        <p:spPr>
          <a:xfrm>
            <a:off x="8424212" y="1886688"/>
            <a:ext cx="1965754" cy="1938992"/>
          </a:xfrm>
          <a:prstGeom prst="rect">
            <a:avLst/>
          </a:prstGeom>
          <a:noFill/>
        </p:spPr>
        <p:txBody>
          <a:bodyPr wrap="square" rtlCol="0">
            <a:spAutoFit/>
          </a:bodyPr>
          <a:lstStyle/>
          <a:p>
            <a:r>
              <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rPr>
              <a:t>y</a:t>
            </a:r>
          </a:p>
          <a:p>
            <a:endPar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rPr>
              <a:t>y</a:t>
            </a:r>
          </a:p>
        </p:txBody>
      </p:sp>
      <p:sp>
        <p:nvSpPr>
          <p:cNvPr id="25" name="TextBox 24">
            <a:extLst>
              <a:ext uri="{FF2B5EF4-FFF2-40B4-BE49-F238E27FC236}">
                <a16:creationId xmlns:a16="http://schemas.microsoft.com/office/drawing/2014/main" id="{8335C69C-ADB3-004D-AE03-C10F5F34EF5F}"/>
              </a:ext>
            </a:extLst>
          </p:cNvPr>
          <p:cNvSpPr txBox="1"/>
          <p:nvPr userDrawn="1"/>
        </p:nvSpPr>
        <p:spPr>
          <a:xfrm>
            <a:off x="9654148" y="4368384"/>
            <a:ext cx="1638882" cy="584775"/>
          </a:xfrm>
          <a:prstGeom prst="rect">
            <a:avLst/>
          </a:prstGeom>
          <a:noFill/>
        </p:spPr>
        <p:txBody>
          <a:bodyPr wrap="square" rtlCol="0">
            <a:spAutoFit/>
          </a:bodyPr>
          <a:lstStyle/>
          <a:p>
            <a:pPr algn="ctr"/>
            <a:r>
              <a:rPr lang="en-US" sz="1800" b="0" dirty="0">
                <a:solidFill>
                  <a:schemeClr val="bg1"/>
                </a:solidFill>
                <a:latin typeface="Verdana" panose="020B0604030504040204" pitchFamily="34" charset="0"/>
                <a:ea typeface="Verdana" panose="020B0604030504040204" pitchFamily="34" charset="0"/>
                <a:cs typeface="Verdana" panose="020B0604030504040204" pitchFamily="34" charset="0"/>
              </a:rPr>
              <a:t>Y</a:t>
            </a: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 = yellow</a:t>
            </a:r>
          </a:p>
          <a:p>
            <a:pPr algn="ct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y = green</a:t>
            </a:r>
          </a:p>
        </p:txBody>
      </p:sp>
      <p:sp>
        <p:nvSpPr>
          <p:cNvPr id="26" name="TextBox 25">
            <a:extLst>
              <a:ext uri="{FF2B5EF4-FFF2-40B4-BE49-F238E27FC236}">
                <a16:creationId xmlns:a16="http://schemas.microsoft.com/office/drawing/2014/main" id="{DB2001DE-D82A-7D44-B572-EBC0790DFDFB}"/>
              </a:ext>
            </a:extLst>
          </p:cNvPr>
          <p:cNvSpPr txBox="1"/>
          <p:nvPr userDrawn="1"/>
        </p:nvSpPr>
        <p:spPr>
          <a:xfrm>
            <a:off x="309763" y="4278006"/>
            <a:ext cx="7077155" cy="738664"/>
          </a:xfrm>
          <a:prstGeom prst="rect">
            <a:avLst/>
          </a:prstGeom>
          <a:solidFill>
            <a:srgbClr val="BFC9E5"/>
          </a:solidFill>
          <a:ln w="25400">
            <a:solidFill>
              <a:srgbClr val="617CB8"/>
            </a:solidFill>
            <a:prstDash val="soli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Verdana" panose="020B0604030504040204" pitchFamily="34" charset="0"/>
              </a:rPr>
              <a:t>Note: We didn’t use Y for yellow and g for green because that would show two different genes which code for two different traits.  A genotype contains two codes for the </a:t>
            </a:r>
            <a:r>
              <a:rPr kumimoji="0" lang="en-US" sz="1400" b="1" i="1" u="none" strike="noStrike" kern="0" cap="none" spc="0" normalizeH="0" baseline="0" noProof="0" dirty="0">
                <a:ln>
                  <a:noFill/>
                </a:ln>
                <a:solidFill>
                  <a:prstClr val="black"/>
                </a:solidFill>
                <a:effectLst/>
                <a:uLnTx/>
                <a:uFillTx/>
                <a:latin typeface="Verdana" panose="020B0604030504040204" pitchFamily="34" charset="0"/>
              </a:rPr>
              <a:t>same</a:t>
            </a:r>
            <a:r>
              <a:rPr kumimoji="0" lang="en-US" sz="1400" b="0" i="1" u="none" strike="noStrike" kern="0" cap="none" spc="0" normalizeH="0" baseline="0" noProof="0" dirty="0">
                <a:ln>
                  <a:noFill/>
                </a:ln>
                <a:solidFill>
                  <a:prstClr val="black"/>
                </a:solidFill>
                <a:effectLst/>
                <a:uLnTx/>
                <a:uFillTx/>
                <a:latin typeface="Verdana" panose="020B0604030504040204" pitchFamily="34" charset="0"/>
              </a:rPr>
              <a:t> trait, so we use two forms of the </a:t>
            </a:r>
            <a:r>
              <a:rPr kumimoji="0" lang="en-US" sz="1400" b="1" i="1" u="none" strike="noStrike" kern="0" cap="none" spc="0" normalizeH="0" baseline="0" noProof="0" dirty="0">
                <a:ln>
                  <a:noFill/>
                </a:ln>
                <a:solidFill>
                  <a:prstClr val="black"/>
                </a:solidFill>
                <a:effectLst/>
                <a:uLnTx/>
                <a:uFillTx/>
                <a:latin typeface="Verdana" panose="020B0604030504040204" pitchFamily="34" charset="0"/>
              </a:rPr>
              <a:t>same letter</a:t>
            </a:r>
            <a:r>
              <a:rPr kumimoji="0" lang="en-US" sz="1400" b="0" i="1" u="none" strike="noStrike" kern="0" cap="none" spc="0" normalizeH="0" baseline="0" noProof="0" dirty="0">
                <a:ln>
                  <a:noFill/>
                </a:ln>
                <a:solidFill>
                  <a:prstClr val="black"/>
                </a:solidFill>
                <a:effectLst/>
                <a:uLnTx/>
                <a:uFillTx/>
                <a:latin typeface="Verdana" panose="020B0604030504040204" pitchFamily="34" charset="0"/>
              </a:rPr>
              <a:t>.</a:t>
            </a:r>
          </a:p>
        </p:txBody>
      </p:sp>
      <p:pic>
        <p:nvPicPr>
          <p:cNvPr id="3" name="Picture 2" descr="A close up of a plant&#10;&#10;Description automatically generated">
            <a:extLst>
              <a:ext uri="{FF2B5EF4-FFF2-40B4-BE49-F238E27FC236}">
                <a16:creationId xmlns:a16="http://schemas.microsoft.com/office/drawing/2014/main" id="{406AF232-1A24-4201-B15D-822C956C29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34272" y="115283"/>
            <a:ext cx="1829613" cy="1180672"/>
          </a:xfrm>
          <a:prstGeom prst="rect">
            <a:avLst/>
          </a:prstGeom>
        </p:spPr>
      </p:pic>
    </p:spTree>
    <p:extLst>
      <p:ext uri="{BB962C8B-B14F-4D97-AF65-F5344CB8AC3E}">
        <p14:creationId xmlns:p14="http://schemas.microsoft.com/office/powerpoint/2010/main" val="133052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2D4B1B-40C1-A34D-BC50-38B02DC625AC}"/>
              </a:ext>
            </a:extLst>
          </p:cNvPr>
          <p:cNvSpPr/>
          <p:nvPr userDrawn="1"/>
        </p:nvSpPr>
        <p:spPr>
          <a:xfrm>
            <a:off x="345622" y="1328123"/>
            <a:ext cx="7193934" cy="1877437"/>
          </a:xfrm>
          <a:prstGeom prst="rect">
            <a:avLst/>
          </a:prstGeom>
        </p:spPr>
        <p:txBody>
          <a:bodyPr wrap="square">
            <a:spAutoFit/>
          </a:bodyPr>
          <a:lstStyle/>
          <a:p>
            <a:pPr marL="514350" indent="-514350" defTabSz="914400">
              <a:buFontTx/>
              <a:buAutoNum type="arabicPeriod" startAt="4"/>
            </a:pPr>
            <a:r>
              <a:rPr lang="en-US" sz="2400" b="0" i="0" dirty="0">
                <a:solidFill>
                  <a:schemeClr val="tx1"/>
                </a:solidFill>
                <a:latin typeface="Verdana" panose="020B0604030504040204" pitchFamily="34" charset="0"/>
              </a:rPr>
              <a:t>Now fill in the boxes with the genotype</a:t>
            </a:r>
            <a:r>
              <a:rPr lang="en-US" sz="2400" b="0" i="0" baseline="0" dirty="0">
                <a:solidFill>
                  <a:schemeClr val="tx1"/>
                </a:solidFill>
                <a:latin typeface="Verdana" panose="020B0604030504040204" pitchFamily="34" charset="0"/>
              </a:rPr>
              <a:t> </a:t>
            </a:r>
            <a:r>
              <a:rPr lang="en-US" sz="2400" b="0" i="0" dirty="0">
                <a:solidFill>
                  <a:schemeClr val="tx1"/>
                </a:solidFill>
                <a:latin typeface="Verdana" panose="020B0604030504040204" pitchFamily="34" charset="0"/>
              </a:rPr>
              <a:t>combinations.</a:t>
            </a:r>
          </a:p>
          <a:p>
            <a:pPr marL="514350" indent="-514350" defTabSz="914400">
              <a:buFontTx/>
              <a:buAutoNum type="arabicPeriod" startAt="5"/>
            </a:pPr>
            <a:r>
              <a:rPr lang="en-US" sz="2400" b="0" i="0" dirty="0">
                <a:solidFill>
                  <a:schemeClr val="tx1"/>
                </a:solidFill>
                <a:latin typeface="Verdana" panose="020B0604030504040204" pitchFamily="34" charset="0"/>
              </a:rPr>
              <a:t>Figure out the percentage for </a:t>
            </a:r>
          </a:p>
          <a:p>
            <a:pPr defTabSz="914400"/>
            <a:r>
              <a:rPr lang="en-US" sz="2400" b="0" i="0" dirty="0">
                <a:solidFill>
                  <a:schemeClr val="tx1"/>
                </a:solidFill>
                <a:latin typeface="Verdana" panose="020B0604030504040204" pitchFamily="34" charset="0"/>
              </a:rPr>
              <a:t>     each box.</a:t>
            </a:r>
          </a:p>
          <a:p>
            <a:pPr defTabSz="914400"/>
            <a:endParaRPr lang="en-US" sz="2000" b="0" i="0" dirty="0">
              <a:solidFill>
                <a:schemeClr val="tx1"/>
              </a:solidFill>
              <a:latin typeface="Verdana" panose="020B0604030504040204" pitchFamily="34" charset="0"/>
            </a:endParaRPr>
          </a:p>
        </p:txBody>
      </p:sp>
      <p:sp>
        <p:nvSpPr>
          <p:cNvPr id="14" name="Rectangle 13">
            <a:extLst>
              <a:ext uri="{FF2B5EF4-FFF2-40B4-BE49-F238E27FC236}">
                <a16:creationId xmlns:a16="http://schemas.microsoft.com/office/drawing/2014/main" id="{726993A9-8CF5-EF40-B5AE-5D710B702A5C}"/>
              </a:ext>
            </a:extLst>
          </p:cNvPr>
          <p:cNvSpPr/>
          <p:nvPr userDrawn="1"/>
        </p:nvSpPr>
        <p:spPr>
          <a:xfrm>
            <a:off x="345621" y="779282"/>
            <a:ext cx="5133136"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Creating a Punnett Square</a:t>
            </a:r>
          </a:p>
        </p:txBody>
      </p:sp>
      <p:sp>
        <p:nvSpPr>
          <p:cNvPr id="17" name="TextBox 16">
            <a:extLst>
              <a:ext uri="{FF2B5EF4-FFF2-40B4-BE49-F238E27FC236}">
                <a16:creationId xmlns:a16="http://schemas.microsoft.com/office/drawing/2014/main" id="{286E5AF7-C76C-EA45-9524-54F72EB53D6A}"/>
              </a:ext>
            </a:extLst>
          </p:cNvPr>
          <p:cNvSpPr txBox="1"/>
          <p:nvPr userDrawn="1"/>
        </p:nvSpPr>
        <p:spPr>
          <a:xfrm>
            <a:off x="9299515" y="250185"/>
            <a:ext cx="2294631" cy="369332"/>
          </a:xfrm>
          <a:prstGeom prst="rect">
            <a:avLst/>
          </a:prstGeom>
          <a:noFill/>
        </p:spPr>
        <p:txBody>
          <a:bodyPr wrap="square" rtlCol="0">
            <a:spAutoFit/>
          </a:bodyPr>
          <a:lstStyle/>
          <a:p>
            <a:pPr algn="ctr" defTabSz="914400"/>
            <a:r>
              <a:rPr lang="en-US" b="1" i="0" dirty="0">
                <a:solidFill>
                  <a:srgbClr val="F3A32F"/>
                </a:solidFill>
                <a:latin typeface="Verdana" panose="020B0604030504040204" pitchFamily="34" charset="0"/>
              </a:rPr>
              <a:t>Yellow Pea Pod</a:t>
            </a:r>
          </a:p>
        </p:txBody>
      </p:sp>
      <p:sp>
        <p:nvSpPr>
          <p:cNvPr id="18" name="TextBox 17">
            <a:extLst>
              <a:ext uri="{FF2B5EF4-FFF2-40B4-BE49-F238E27FC236}">
                <a16:creationId xmlns:a16="http://schemas.microsoft.com/office/drawing/2014/main" id="{C7B2A778-A5A7-F04F-92C0-A8D9D03D6652}"/>
              </a:ext>
            </a:extLst>
          </p:cNvPr>
          <p:cNvSpPr txBox="1"/>
          <p:nvPr userDrawn="1"/>
        </p:nvSpPr>
        <p:spPr>
          <a:xfrm rot="16200000">
            <a:off x="6997683" y="2627452"/>
            <a:ext cx="2237132" cy="369332"/>
          </a:xfrm>
          <a:prstGeom prst="rect">
            <a:avLst/>
          </a:prstGeom>
          <a:noFill/>
        </p:spPr>
        <p:txBody>
          <a:bodyPr wrap="square" rtlCol="0">
            <a:spAutoFit/>
          </a:bodyPr>
          <a:lstStyle/>
          <a:p>
            <a:pPr algn="ctr" defTabSz="914400"/>
            <a:r>
              <a:rPr lang="en-US" b="1" i="0" dirty="0">
                <a:solidFill>
                  <a:srgbClr val="F3A32F"/>
                </a:solidFill>
                <a:latin typeface="Verdana" panose="020B0604030504040204" pitchFamily="34" charset="0"/>
              </a:rPr>
              <a:t>Green Pea Pod</a:t>
            </a:r>
          </a:p>
        </p:txBody>
      </p:sp>
      <p:graphicFrame>
        <p:nvGraphicFramePr>
          <p:cNvPr id="12" name="Table 11">
            <a:extLst>
              <a:ext uri="{FF2B5EF4-FFF2-40B4-BE49-F238E27FC236}">
                <a16:creationId xmlns:a16="http://schemas.microsoft.com/office/drawing/2014/main" id="{B8CAA47B-4785-0244-9919-3F634D4CBBED}"/>
              </a:ext>
            </a:extLst>
          </p:cNvPr>
          <p:cNvGraphicFramePr>
            <a:graphicFrameLocks noGrp="1"/>
          </p:cNvGraphicFramePr>
          <p:nvPr userDrawn="1">
            <p:extLst>
              <p:ext uri="{D42A27DB-BD31-4B8C-83A1-F6EECF244321}">
                <p14:modId xmlns:p14="http://schemas.microsoft.com/office/powerpoint/2010/main" val="1318984430"/>
              </p:ext>
            </p:extLst>
          </p:nvPr>
        </p:nvGraphicFramePr>
        <p:xfrm>
          <a:off x="9040138" y="1440518"/>
          <a:ext cx="2743200" cy="2743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142785746"/>
                    </a:ext>
                  </a:extLst>
                </a:gridCol>
                <a:gridCol w="1371600">
                  <a:extLst>
                    <a:ext uri="{9D8B030D-6E8A-4147-A177-3AD203B41FA5}">
                      <a16:colId xmlns:a16="http://schemas.microsoft.com/office/drawing/2014/main" val="1585197271"/>
                    </a:ext>
                  </a:extLst>
                </a:gridCol>
              </a:tblGrid>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23" name="TextBox 22">
            <a:extLst>
              <a:ext uri="{FF2B5EF4-FFF2-40B4-BE49-F238E27FC236}">
                <a16:creationId xmlns:a16="http://schemas.microsoft.com/office/drawing/2014/main" id="{1F2F4EF9-A1F3-1148-BB97-745AD65F8B8F}"/>
              </a:ext>
            </a:extLst>
          </p:cNvPr>
          <p:cNvSpPr txBox="1"/>
          <p:nvPr userDrawn="1"/>
        </p:nvSpPr>
        <p:spPr>
          <a:xfrm>
            <a:off x="9299515" y="619517"/>
            <a:ext cx="2629205" cy="830997"/>
          </a:xfrm>
          <a:prstGeom prst="rect">
            <a:avLst/>
          </a:prstGeom>
          <a:noFill/>
        </p:spPr>
        <p:txBody>
          <a:bodyPr wrap="square" rtlCol="0">
            <a:spAutoFit/>
          </a:bodyPr>
          <a:lstStyle/>
          <a:p>
            <a:r>
              <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rPr>
              <a:t>Y     </a:t>
            </a:r>
            <a:r>
              <a:rPr lang="en-US" sz="4800" b="1" dirty="0" err="1">
                <a:solidFill>
                  <a:schemeClr val="bg1"/>
                </a:solidFill>
                <a:latin typeface="Verdana" panose="020B0604030504040204" pitchFamily="34" charset="0"/>
                <a:ea typeface="Verdana" panose="020B0604030504040204" pitchFamily="34" charset="0"/>
                <a:cs typeface="Verdana" panose="020B0604030504040204" pitchFamily="34" charset="0"/>
              </a:rPr>
              <a:t>y</a:t>
            </a:r>
            <a:r>
              <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24" name="TextBox 23">
            <a:extLst>
              <a:ext uri="{FF2B5EF4-FFF2-40B4-BE49-F238E27FC236}">
                <a16:creationId xmlns:a16="http://schemas.microsoft.com/office/drawing/2014/main" id="{1CF88C4C-3377-E84D-9176-2A0B398228F2}"/>
              </a:ext>
            </a:extLst>
          </p:cNvPr>
          <p:cNvSpPr txBox="1"/>
          <p:nvPr userDrawn="1"/>
        </p:nvSpPr>
        <p:spPr>
          <a:xfrm>
            <a:off x="8424212" y="1886688"/>
            <a:ext cx="1965754" cy="1938992"/>
          </a:xfrm>
          <a:prstGeom prst="rect">
            <a:avLst/>
          </a:prstGeom>
          <a:noFill/>
        </p:spPr>
        <p:txBody>
          <a:bodyPr wrap="square" rtlCol="0">
            <a:spAutoFit/>
          </a:bodyPr>
          <a:lstStyle/>
          <a:p>
            <a:r>
              <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rPr>
              <a:t>y</a:t>
            </a:r>
          </a:p>
          <a:p>
            <a:endPar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4000" b="1" dirty="0">
                <a:solidFill>
                  <a:schemeClr val="bg1"/>
                </a:solidFill>
                <a:latin typeface="Verdana" panose="020B0604030504040204" pitchFamily="34" charset="0"/>
                <a:ea typeface="Verdana" panose="020B0604030504040204" pitchFamily="34" charset="0"/>
                <a:cs typeface="Verdana" panose="020B0604030504040204" pitchFamily="34" charset="0"/>
              </a:rPr>
              <a:t>y</a:t>
            </a:r>
          </a:p>
        </p:txBody>
      </p:sp>
      <p:sp>
        <p:nvSpPr>
          <p:cNvPr id="21" name="TextBox 20">
            <a:extLst>
              <a:ext uri="{FF2B5EF4-FFF2-40B4-BE49-F238E27FC236}">
                <a16:creationId xmlns:a16="http://schemas.microsoft.com/office/drawing/2014/main" id="{486AE850-34C4-6142-B119-5826B1E2B3D7}"/>
              </a:ext>
            </a:extLst>
          </p:cNvPr>
          <p:cNvSpPr txBox="1"/>
          <p:nvPr userDrawn="1"/>
        </p:nvSpPr>
        <p:spPr>
          <a:xfrm>
            <a:off x="9278979" y="2379166"/>
            <a:ext cx="1014991" cy="369332"/>
          </a:xfrm>
          <a:prstGeom prst="rect">
            <a:avLst/>
          </a:prstGeom>
          <a:noFill/>
        </p:spPr>
        <p:txBody>
          <a:bodyPr wrap="square" rtlCol="0">
            <a:spAutoFit/>
          </a:bodyPr>
          <a:lstStyle/>
          <a:p>
            <a:pPr algn="ctr" defTabSz="914400"/>
            <a:r>
              <a:rPr lang="en-US" b="0" i="0" dirty="0">
                <a:solidFill>
                  <a:prstClr val="black"/>
                </a:solidFill>
                <a:latin typeface="Verdana" panose="020B0604030504040204" pitchFamily="34" charset="0"/>
              </a:rPr>
              <a:t>25%</a:t>
            </a:r>
          </a:p>
        </p:txBody>
      </p:sp>
      <p:sp>
        <p:nvSpPr>
          <p:cNvPr id="15" name="TextBox 14">
            <a:extLst>
              <a:ext uri="{FF2B5EF4-FFF2-40B4-BE49-F238E27FC236}">
                <a16:creationId xmlns:a16="http://schemas.microsoft.com/office/drawing/2014/main" id="{917F581F-623F-EF47-9A22-41F750009BBE}"/>
              </a:ext>
            </a:extLst>
          </p:cNvPr>
          <p:cNvSpPr txBox="1"/>
          <p:nvPr userDrawn="1"/>
        </p:nvSpPr>
        <p:spPr>
          <a:xfrm>
            <a:off x="9215386" y="3782970"/>
            <a:ext cx="1014991" cy="369332"/>
          </a:xfrm>
          <a:prstGeom prst="rect">
            <a:avLst/>
          </a:prstGeom>
          <a:noFill/>
        </p:spPr>
        <p:txBody>
          <a:bodyPr wrap="square" rtlCol="0">
            <a:spAutoFit/>
          </a:bodyPr>
          <a:lstStyle/>
          <a:p>
            <a:pPr algn="ctr" defTabSz="914400"/>
            <a:r>
              <a:rPr lang="en-US" b="0" i="0" dirty="0">
                <a:solidFill>
                  <a:prstClr val="black"/>
                </a:solidFill>
                <a:latin typeface="Verdana" panose="020B0604030504040204" pitchFamily="34" charset="0"/>
              </a:rPr>
              <a:t>25%</a:t>
            </a:r>
          </a:p>
        </p:txBody>
      </p:sp>
      <p:sp>
        <p:nvSpPr>
          <p:cNvPr id="16" name="TextBox 15">
            <a:extLst>
              <a:ext uri="{FF2B5EF4-FFF2-40B4-BE49-F238E27FC236}">
                <a16:creationId xmlns:a16="http://schemas.microsoft.com/office/drawing/2014/main" id="{08FD371F-315F-5640-9707-A43E3F87CD16}"/>
              </a:ext>
            </a:extLst>
          </p:cNvPr>
          <p:cNvSpPr txBox="1"/>
          <p:nvPr userDrawn="1"/>
        </p:nvSpPr>
        <p:spPr>
          <a:xfrm>
            <a:off x="10557246" y="2389836"/>
            <a:ext cx="1014991" cy="369332"/>
          </a:xfrm>
          <a:prstGeom prst="rect">
            <a:avLst/>
          </a:prstGeom>
          <a:noFill/>
        </p:spPr>
        <p:txBody>
          <a:bodyPr wrap="square" rtlCol="0">
            <a:spAutoFit/>
          </a:bodyPr>
          <a:lstStyle/>
          <a:p>
            <a:pPr algn="ctr" defTabSz="914400"/>
            <a:r>
              <a:rPr lang="en-US" b="0" i="0" dirty="0">
                <a:solidFill>
                  <a:prstClr val="black"/>
                </a:solidFill>
                <a:latin typeface="Verdana" panose="020B0604030504040204" pitchFamily="34" charset="0"/>
              </a:rPr>
              <a:t>25%</a:t>
            </a:r>
          </a:p>
        </p:txBody>
      </p:sp>
      <p:sp>
        <p:nvSpPr>
          <p:cNvPr id="26" name="TextBox 25">
            <a:extLst>
              <a:ext uri="{FF2B5EF4-FFF2-40B4-BE49-F238E27FC236}">
                <a16:creationId xmlns:a16="http://schemas.microsoft.com/office/drawing/2014/main" id="{E722876E-CA99-2445-BF07-0359C442107A}"/>
              </a:ext>
            </a:extLst>
          </p:cNvPr>
          <p:cNvSpPr txBox="1"/>
          <p:nvPr userDrawn="1"/>
        </p:nvSpPr>
        <p:spPr>
          <a:xfrm>
            <a:off x="10557246" y="3746018"/>
            <a:ext cx="1014991" cy="369332"/>
          </a:xfrm>
          <a:prstGeom prst="rect">
            <a:avLst/>
          </a:prstGeom>
          <a:noFill/>
        </p:spPr>
        <p:txBody>
          <a:bodyPr wrap="square" rtlCol="0">
            <a:spAutoFit/>
          </a:bodyPr>
          <a:lstStyle/>
          <a:p>
            <a:pPr algn="ctr" defTabSz="914400"/>
            <a:r>
              <a:rPr lang="en-US" b="0" i="0" dirty="0">
                <a:solidFill>
                  <a:prstClr val="black"/>
                </a:solidFill>
                <a:latin typeface="Verdana" panose="020B0604030504040204" pitchFamily="34" charset="0"/>
              </a:rPr>
              <a:t>25%</a:t>
            </a:r>
          </a:p>
        </p:txBody>
      </p:sp>
      <p:sp>
        <p:nvSpPr>
          <p:cNvPr id="27" name="TextBox 26">
            <a:extLst>
              <a:ext uri="{FF2B5EF4-FFF2-40B4-BE49-F238E27FC236}">
                <a16:creationId xmlns:a16="http://schemas.microsoft.com/office/drawing/2014/main" id="{BF3434B6-15EB-9043-9EB0-EDA920D74FF6}"/>
              </a:ext>
            </a:extLst>
          </p:cNvPr>
          <p:cNvSpPr txBox="1"/>
          <p:nvPr userDrawn="1"/>
        </p:nvSpPr>
        <p:spPr>
          <a:xfrm>
            <a:off x="9215385" y="1662953"/>
            <a:ext cx="1014991" cy="646331"/>
          </a:xfrm>
          <a:prstGeom prst="rect">
            <a:avLst/>
          </a:prstGeom>
          <a:noFill/>
        </p:spPr>
        <p:txBody>
          <a:bodyPr wrap="square" rtlCol="0">
            <a:spAutoFit/>
          </a:bodyPr>
          <a:lstStyle/>
          <a:p>
            <a:pPr algn="ctr" defTabSz="914400"/>
            <a:r>
              <a:rPr lang="en-US" sz="3600" b="1" i="0" dirty="0" err="1">
                <a:solidFill>
                  <a:srgbClr val="617CB8"/>
                </a:solidFill>
                <a:latin typeface="Verdana" panose="020B0604030504040204" pitchFamily="34" charset="0"/>
              </a:rPr>
              <a:t>Yy</a:t>
            </a:r>
            <a:r>
              <a:rPr lang="en-US" sz="3600" b="1" i="0" dirty="0">
                <a:solidFill>
                  <a:srgbClr val="617CB8"/>
                </a:solidFill>
                <a:latin typeface="Verdana" panose="020B0604030504040204" pitchFamily="34" charset="0"/>
              </a:rPr>
              <a:t> </a:t>
            </a:r>
            <a:endParaRPr lang="en-US" b="1" i="0" dirty="0">
              <a:solidFill>
                <a:srgbClr val="617CB8"/>
              </a:solidFill>
              <a:latin typeface="Verdana" panose="020B0604030504040204" pitchFamily="34" charset="0"/>
            </a:endParaRPr>
          </a:p>
        </p:txBody>
      </p:sp>
      <p:sp>
        <p:nvSpPr>
          <p:cNvPr id="29" name="TextBox 28">
            <a:extLst>
              <a:ext uri="{FF2B5EF4-FFF2-40B4-BE49-F238E27FC236}">
                <a16:creationId xmlns:a16="http://schemas.microsoft.com/office/drawing/2014/main" id="{D7DE4B62-E442-EC4F-899C-204EC4CD7482}"/>
              </a:ext>
            </a:extLst>
          </p:cNvPr>
          <p:cNvSpPr txBox="1"/>
          <p:nvPr userDrawn="1"/>
        </p:nvSpPr>
        <p:spPr>
          <a:xfrm>
            <a:off x="9215385" y="3035203"/>
            <a:ext cx="1014991" cy="646331"/>
          </a:xfrm>
          <a:prstGeom prst="rect">
            <a:avLst/>
          </a:prstGeom>
          <a:noFill/>
        </p:spPr>
        <p:txBody>
          <a:bodyPr wrap="square" rtlCol="0">
            <a:spAutoFit/>
          </a:bodyPr>
          <a:lstStyle/>
          <a:p>
            <a:pPr algn="ctr" defTabSz="914400"/>
            <a:r>
              <a:rPr lang="en-US" sz="3600" b="1" i="0" dirty="0" err="1">
                <a:solidFill>
                  <a:srgbClr val="617CB8"/>
                </a:solidFill>
                <a:latin typeface="Verdana" panose="020B0604030504040204" pitchFamily="34" charset="0"/>
              </a:rPr>
              <a:t>Yy</a:t>
            </a:r>
            <a:endParaRPr lang="en-US" b="1" i="0" dirty="0">
              <a:solidFill>
                <a:srgbClr val="617CB8"/>
              </a:solidFill>
              <a:latin typeface="Verdana" panose="020B0604030504040204" pitchFamily="34" charset="0"/>
            </a:endParaRPr>
          </a:p>
        </p:txBody>
      </p:sp>
      <p:sp>
        <p:nvSpPr>
          <p:cNvPr id="30" name="TextBox 29">
            <a:extLst>
              <a:ext uri="{FF2B5EF4-FFF2-40B4-BE49-F238E27FC236}">
                <a16:creationId xmlns:a16="http://schemas.microsoft.com/office/drawing/2014/main" id="{F58B3D9B-88DE-D746-B31B-D44D8B6B8531}"/>
              </a:ext>
            </a:extLst>
          </p:cNvPr>
          <p:cNvSpPr txBox="1"/>
          <p:nvPr userDrawn="1"/>
        </p:nvSpPr>
        <p:spPr>
          <a:xfrm>
            <a:off x="10549059" y="1696193"/>
            <a:ext cx="1014991" cy="646331"/>
          </a:xfrm>
          <a:prstGeom prst="rect">
            <a:avLst/>
          </a:prstGeom>
          <a:noFill/>
        </p:spPr>
        <p:txBody>
          <a:bodyPr wrap="square" rtlCol="0">
            <a:spAutoFit/>
          </a:bodyPr>
          <a:lstStyle/>
          <a:p>
            <a:pPr algn="ctr" defTabSz="914400"/>
            <a:r>
              <a:rPr lang="en-US" sz="3600" b="1" i="0" dirty="0" err="1">
                <a:solidFill>
                  <a:srgbClr val="617CB8"/>
                </a:solidFill>
                <a:latin typeface="Verdana" panose="020B0604030504040204" pitchFamily="34" charset="0"/>
              </a:rPr>
              <a:t>yy</a:t>
            </a:r>
            <a:r>
              <a:rPr lang="en-US" sz="3600" b="1" i="0" dirty="0">
                <a:solidFill>
                  <a:srgbClr val="617CB8"/>
                </a:solidFill>
                <a:latin typeface="Verdana" panose="020B0604030504040204" pitchFamily="34" charset="0"/>
              </a:rPr>
              <a:t> </a:t>
            </a:r>
            <a:endParaRPr lang="en-US" b="1" i="0" dirty="0">
              <a:solidFill>
                <a:srgbClr val="617CB8"/>
              </a:solidFill>
              <a:latin typeface="Verdana" panose="020B0604030504040204" pitchFamily="34" charset="0"/>
            </a:endParaRPr>
          </a:p>
        </p:txBody>
      </p:sp>
      <p:sp>
        <p:nvSpPr>
          <p:cNvPr id="31" name="TextBox 30">
            <a:extLst>
              <a:ext uri="{FF2B5EF4-FFF2-40B4-BE49-F238E27FC236}">
                <a16:creationId xmlns:a16="http://schemas.microsoft.com/office/drawing/2014/main" id="{8C41928A-33EE-A14A-83B9-DC4E88639AF2}"/>
              </a:ext>
            </a:extLst>
          </p:cNvPr>
          <p:cNvSpPr txBox="1"/>
          <p:nvPr userDrawn="1"/>
        </p:nvSpPr>
        <p:spPr>
          <a:xfrm>
            <a:off x="10579156" y="3031319"/>
            <a:ext cx="1014991" cy="646331"/>
          </a:xfrm>
          <a:prstGeom prst="rect">
            <a:avLst/>
          </a:prstGeom>
          <a:noFill/>
        </p:spPr>
        <p:txBody>
          <a:bodyPr wrap="square" rtlCol="0">
            <a:spAutoFit/>
          </a:bodyPr>
          <a:lstStyle/>
          <a:p>
            <a:pPr algn="ctr" defTabSz="914400"/>
            <a:r>
              <a:rPr lang="en-US" sz="3600" b="1" i="0" dirty="0" err="1">
                <a:solidFill>
                  <a:srgbClr val="617CB8"/>
                </a:solidFill>
                <a:latin typeface="Verdana" panose="020B0604030504040204" pitchFamily="34" charset="0"/>
              </a:rPr>
              <a:t>yy</a:t>
            </a:r>
            <a:endParaRPr lang="en-US" b="1" i="0" dirty="0">
              <a:solidFill>
                <a:srgbClr val="617CB8"/>
              </a:solidFill>
              <a:latin typeface="Verdana" panose="020B0604030504040204" pitchFamily="34" charset="0"/>
            </a:endParaRPr>
          </a:p>
        </p:txBody>
      </p:sp>
      <p:sp>
        <p:nvSpPr>
          <p:cNvPr id="2" name="Rectangle 1">
            <a:extLst>
              <a:ext uri="{FF2B5EF4-FFF2-40B4-BE49-F238E27FC236}">
                <a16:creationId xmlns:a16="http://schemas.microsoft.com/office/drawing/2014/main" id="{1E182D6F-29A5-0249-AFF5-7B9F1CF3303A}"/>
              </a:ext>
            </a:extLst>
          </p:cNvPr>
          <p:cNvSpPr/>
          <p:nvPr userDrawn="1"/>
        </p:nvSpPr>
        <p:spPr>
          <a:xfrm>
            <a:off x="408662" y="3020105"/>
            <a:ext cx="7063251" cy="2046054"/>
          </a:xfrm>
          <a:prstGeom prst="rect">
            <a:avLst/>
          </a:prstGeom>
          <a:solidFill>
            <a:srgbClr val="BFC9E5"/>
          </a:solidFill>
          <a:ln>
            <a:solidFill>
              <a:srgbClr val="617CB8"/>
            </a:solidFill>
          </a:ln>
        </p:spPr>
        <p:txBody>
          <a:bodyPr wrap="square">
            <a:noAutofit/>
          </a:bodyPr>
          <a:lstStyle/>
          <a:p>
            <a:pPr marL="0" indent="0" algn="ctr" defTabSz="914400">
              <a:buFontTx/>
              <a:buNone/>
            </a:pPr>
            <a:r>
              <a:rPr lang="en-US" sz="1800" b="0" i="0" dirty="0">
                <a:solidFill>
                  <a:schemeClr val="tx1"/>
                </a:solidFill>
                <a:latin typeface="Verdana" panose="020B0604030504040204" pitchFamily="34" charset="0"/>
              </a:rPr>
              <a:t>What percentage of the pea pods are going to be yellow? </a:t>
            </a:r>
          </a:p>
          <a:p>
            <a:pPr marL="0" indent="0" algn="ctr" defTabSz="914400">
              <a:buFontTx/>
              <a:buNone/>
            </a:pPr>
            <a:endParaRPr lang="en-US" sz="1800" b="0" i="0" dirty="0">
              <a:solidFill>
                <a:schemeClr val="tx1"/>
              </a:solidFill>
              <a:latin typeface="Verdana" panose="020B0604030504040204" pitchFamily="34" charset="0"/>
            </a:endParaRPr>
          </a:p>
          <a:p>
            <a:pPr marL="0" indent="0" algn="ctr" defTabSz="914400">
              <a:buFontTx/>
              <a:buNone/>
            </a:pPr>
            <a:endParaRPr lang="en-US" sz="1800" b="0" i="0" dirty="0">
              <a:solidFill>
                <a:schemeClr val="tx1"/>
              </a:solidFill>
              <a:latin typeface="Verdana" panose="020B0604030504040204" pitchFamily="34" charset="0"/>
            </a:endParaRPr>
          </a:p>
          <a:p>
            <a:pPr marL="0" indent="0" algn="ctr" defTabSz="914400">
              <a:buFontTx/>
              <a:buNone/>
            </a:pPr>
            <a:endParaRPr lang="en-US" sz="1100" b="0" i="0" dirty="0">
              <a:solidFill>
                <a:schemeClr val="tx1"/>
              </a:solidFill>
              <a:latin typeface="Verdana" panose="020B0604030504040204" pitchFamily="34" charset="0"/>
            </a:endParaRPr>
          </a:p>
          <a:p>
            <a:pPr marL="0" indent="0" algn="ctr" defTabSz="914400">
              <a:buFontTx/>
              <a:buNone/>
            </a:pPr>
            <a:r>
              <a:rPr lang="en-US" sz="1800" b="0" i="0" dirty="0">
                <a:solidFill>
                  <a:schemeClr val="tx1"/>
                </a:solidFill>
                <a:latin typeface="Verdana" panose="020B0604030504040204" pitchFamily="34" charset="0"/>
              </a:rPr>
              <a:t>What percentage of the pea pods are going to be green?</a:t>
            </a:r>
          </a:p>
        </p:txBody>
      </p:sp>
      <p:sp>
        <p:nvSpPr>
          <p:cNvPr id="32" name="TextBox 31">
            <a:extLst>
              <a:ext uri="{FF2B5EF4-FFF2-40B4-BE49-F238E27FC236}">
                <a16:creationId xmlns:a16="http://schemas.microsoft.com/office/drawing/2014/main" id="{F618DE2B-6760-1047-A0B1-2FED0AFF119D}"/>
              </a:ext>
            </a:extLst>
          </p:cNvPr>
          <p:cNvSpPr txBox="1"/>
          <p:nvPr userDrawn="1"/>
        </p:nvSpPr>
        <p:spPr>
          <a:xfrm>
            <a:off x="9654148" y="4368384"/>
            <a:ext cx="1638882" cy="584775"/>
          </a:xfrm>
          <a:prstGeom prst="rect">
            <a:avLst/>
          </a:prstGeom>
          <a:noFill/>
        </p:spPr>
        <p:txBody>
          <a:bodyPr wrap="square" rtlCol="0">
            <a:spAutoFit/>
          </a:bodyPr>
          <a:lstStyle/>
          <a:p>
            <a:pPr algn="ctr"/>
            <a:r>
              <a:rPr lang="en-US" sz="1800" b="0" dirty="0">
                <a:solidFill>
                  <a:schemeClr val="bg1"/>
                </a:solidFill>
                <a:latin typeface="Verdana" panose="020B0604030504040204" pitchFamily="34" charset="0"/>
                <a:ea typeface="Verdana" panose="020B0604030504040204" pitchFamily="34" charset="0"/>
                <a:cs typeface="Verdana" panose="020B0604030504040204" pitchFamily="34" charset="0"/>
              </a:rPr>
              <a:t>Y</a:t>
            </a: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 = yellow</a:t>
            </a:r>
          </a:p>
          <a:p>
            <a:pPr algn="ctr"/>
            <a:r>
              <a:rPr lang="en-US" sz="1400" b="0" dirty="0">
                <a:solidFill>
                  <a:schemeClr val="bg1"/>
                </a:solidFill>
                <a:latin typeface="Verdana" panose="020B0604030504040204" pitchFamily="34" charset="0"/>
                <a:ea typeface="Verdana" panose="020B0604030504040204" pitchFamily="34" charset="0"/>
                <a:cs typeface="Verdana" panose="020B0604030504040204" pitchFamily="34" charset="0"/>
              </a:rPr>
              <a:t>y = green</a:t>
            </a:r>
          </a:p>
        </p:txBody>
      </p:sp>
    </p:spTree>
    <p:extLst>
      <p:ext uri="{BB962C8B-B14F-4D97-AF65-F5344CB8AC3E}">
        <p14:creationId xmlns:p14="http://schemas.microsoft.com/office/powerpoint/2010/main" val="1840546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5" name="Picture 2" descr="Image result for punnett square examples"/>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871" b="9068"/>
          <a:stretch/>
        </p:blipFill>
        <p:spPr bwMode="auto">
          <a:xfrm>
            <a:off x="1199213" y="749508"/>
            <a:ext cx="5231567" cy="444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11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32CADC6-F7B5-B74B-9F90-70F3B5090CE6}"/>
              </a:ext>
            </a:extLst>
          </p:cNvPr>
          <p:cNvGrpSpPr/>
          <p:nvPr userDrawn="1"/>
        </p:nvGrpSpPr>
        <p:grpSpPr>
          <a:xfrm>
            <a:off x="6958265" y="792886"/>
            <a:ext cx="5114235" cy="4331587"/>
            <a:chOff x="6940328" y="792886"/>
            <a:chExt cx="5114235" cy="4331587"/>
          </a:xfrm>
        </p:grpSpPr>
        <p:grpSp>
          <p:nvGrpSpPr>
            <p:cNvPr id="23" name="Group 22">
              <a:extLst>
                <a:ext uri="{FF2B5EF4-FFF2-40B4-BE49-F238E27FC236}">
                  <a16:creationId xmlns:a16="http://schemas.microsoft.com/office/drawing/2014/main" id="{111297A2-93C7-4F4C-9828-879A978FB6B4}"/>
                </a:ext>
              </a:extLst>
            </p:cNvPr>
            <p:cNvGrpSpPr/>
            <p:nvPr userDrawn="1"/>
          </p:nvGrpSpPr>
          <p:grpSpPr>
            <a:xfrm>
              <a:off x="6940328" y="792886"/>
              <a:ext cx="4249289" cy="4161905"/>
              <a:chOff x="7732179" y="792886"/>
              <a:chExt cx="4249289" cy="4161905"/>
            </a:xfrm>
          </p:grpSpPr>
          <p:grpSp>
            <p:nvGrpSpPr>
              <p:cNvPr id="12" name="Group 11">
                <a:extLst>
                  <a:ext uri="{FF2B5EF4-FFF2-40B4-BE49-F238E27FC236}">
                    <a16:creationId xmlns:a16="http://schemas.microsoft.com/office/drawing/2014/main" id="{20B21B7E-017B-AC47-8CA1-74337112B842}"/>
                  </a:ext>
                </a:extLst>
              </p:cNvPr>
              <p:cNvGrpSpPr/>
              <p:nvPr userDrawn="1"/>
            </p:nvGrpSpPr>
            <p:grpSpPr>
              <a:xfrm>
                <a:off x="7732179" y="792886"/>
                <a:ext cx="3869271" cy="4161905"/>
                <a:chOff x="7120155" y="1051035"/>
                <a:chExt cx="3869271" cy="4161905"/>
              </a:xfrm>
            </p:grpSpPr>
            <p:pic>
              <p:nvPicPr>
                <p:cNvPr id="2" name="Picture 1">
                  <a:extLst>
                    <a:ext uri="{FF2B5EF4-FFF2-40B4-BE49-F238E27FC236}">
                      <a16:creationId xmlns:a16="http://schemas.microsoft.com/office/drawing/2014/main" id="{1EF635B2-BADE-0D49-9E12-1128B79378AC}"/>
                    </a:ext>
                  </a:extLst>
                </p:cNvPr>
                <p:cNvPicPr>
                  <a:picLocks noChangeAspect="1"/>
                </p:cNvPicPr>
                <p:nvPr userDrawn="1"/>
              </p:nvPicPr>
              <p:blipFill>
                <a:blip r:embed="rId2"/>
                <a:stretch>
                  <a:fillRect/>
                </a:stretch>
              </p:blipFill>
              <p:spPr>
                <a:xfrm>
                  <a:off x="7120155" y="1051035"/>
                  <a:ext cx="3869271" cy="4161905"/>
                </a:xfrm>
                <a:prstGeom prst="rect">
                  <a:avLst/>
                </a:prstGeom>
              </p:spPr>
            </p:pic>
            <p:grpSp>
              <p:nvGrpSpPr>
                <p:cNvPr id="11" name="Group 10">
                  <a:extLst>
                    <a:ext uri="{FF2B5EF4-FFF2-40B4-BE49-F238E27FC236}">
                      <a16:creationId xmlns:a16="http://schemas.microsoft.com/office/drawing/2014/main" id="{5F70E888-5F51-5D4F-AB4A-D0CF1BBC9152}"/>
                    </a:ext>
                  </a:extLst>
                </p:cNvPr>
                <p:cNvGrpSpPr/>
                <p:nvPr userDrawn="1"/>
              </p:nvGrpSpPr>
              <p:grpSpPr>
                <a:xfrm>
                  <a:off x="7777113" y="4458877"/>
                  <a:ext cx="438346" cy="320510"/>
                  <a:chOff x="7777113" y="4458877"/>
                  <a:chExt cx="438346" cy="320510"/>
                </a:xfrm>
              </p:grpSpPr>
              <p:cxnSp>
                <p:nvCxnSpPr>
                  <p:cNvPr id="5" name="Straight Connector 4">
                    <a:extLst>
                      <a:ext uri="{FF2B5EF4-FFF2-40B4-BE49-F238E27FC236}">
                        <a16:creationId xmlns:a16="http://schemas.microsoft.com/office/drawing/2014/main" id="{F4E53147-611F-894C-A4BC-5B215846428C}"/>
                      </a:ext>
                    </a:extLst>
                  </p:cNvPr>
                  <p:cNvCxnSpPr/>
                  <p:nvPr userDrawn="1"/>
                </p:nvCxnSpPr>
                <p:spPr>
                  <a:xfrm flipH="1">
                    <a:off x="7777113" y="4458877"/>
                    <a:ext cx="94268"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70BE51-21DE-2344-A12F-ADCA98A69B00}"/>
                      </a:ext>
                    </a:extLst>
                  </p:cNvPr>
                  <p:cNvCxnSpPr/>
                  <p:nvPr userDrawn="1"/>
                </p:nvCxnSpPr>
                <p:spPr>
                  <a:xfrm flipH="1">
                    <a:off x="8121191" y="4637985"/>
                    <a:ext cx="94268"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111722-B38E-E74F-B8E2-ED55CA659E28}"/>
                      </a:ext>
                    </a:extLst>
                  </p:cNvPr>
                  <p:cNvCxnSpPr/>
                  <p:nvPr userDrawn="1"/>
                </p:nvCxnSpPr>
                <p:spPr>
                  <a:xfrm>
                    <a:off x="7777113" y="4600279"/>
                    <a:ext cx="344078" cy="179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a:extLst>
                  <a:ext uri="{FF2B5EF4-FFF2-40B4-BE49-F238E27FC236}">
                    <a16:creationId xmlns:a16="http://schemas.microsoft.com/office/drawing/2014/main" id="{57A1B6F1-E348-A841-92F1-809635FED833}"/>
                  </a:ext>
                </a:extLst>
              </p:cNvPr>
              <p:cNvCxnSpPr>
                <a:cxnSpLocks/>
              </p:cNvCxnSpPr>
              <p:nvPr userDrawn="1"/>
            </p:nvCxnSpPr>
            <p:spPr>
              <a:xfrm>
                <a:off x="8733215" y="1536569"/>
                <a:ext cx="933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79E84-1FEC-684A-BD22-679E987B585A}"/>
                  </a:ext>
                </a:extLst>
              </p:cNvPr>
              <p:cNvCxnSpPr>
                <a:cxnSpLocks/>
              </p:cNvCxnSpPr>
              <p:nvPr userDrawn="1"/>
            </p:nvCxnSpPr>
            <p:spPr>
              <a:xfrm flipV="1">
                <a:off x="8181747" y="4479863"/>
                <a:ext cx="319793" cy="4335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62730E-3671-864A-83B7-899384CCC36C}"/>
                  </a:ext>
                </a:extLst>
              </p:cNvPr>
              <p:cNvCxnSpPr>
                <a:cxnSpLocks/>
              </p:cNvCxnSpPr>
              <p:nvPr userDrawn="1"/>
            </p:nvCxnSpPr>
            <p:spPr>
              <a:xfrm flipH="1">
                <a:off x="11438790" y="1668545"/>
                <a:ext cx="54267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FB0456-6580-8140-97DD-2CF139BB44CC}"/>
                  </a:ext>
                </a:extLst>
              </p:cNvPr>
              <p:cNvCxnSpPr>
                <a:cxnSpLocks/>
              </p:cNvCxnSpPr>
              <p:nvPr userDrawn="1"/>
            </p:nvCxnSpPr>
            <p:spPr>
              <a:xfrm flipH="1">
                <a:off x="10262011" y="4025245"/>
                <a:ext cx="795630" cy="769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0709DCB4-A8C0-864A-BA4D-DD5128B1B709}"/>
                </a:ext>
              </a:extLst>
            </p:cNvPr>
            <p:cNvSpPr/>
            <p:nvPr userDrawn="1"/>
          </p:nvSpPr>
          <p:spPr>
            <a:xfrm>
              <a:off x="10957283" y="1498862"/>
              <a:ext cx="1097280" cy="3393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5" name="Rectangle 24">
              <a:extLst>
                <a:ext uri="{FF2B5EF4-FFF2-40B4-BE49-F238E27FC236}">
                  <a16:creationId xmlns:a16="http://schemas.microsoft.com/office/drawing/2014/main" id="{A7E28217-40E8-DA41-8C07-FD47E59DABDA}"/>
                </a:ext>
              </a:extLst>
            </p:cNvPr>
            <p:cNvSpPr/>
            <p:nvPr userDrawn="1"/>
          </p:nvSpPr>
          <p:spPr>
            <a:xfrm>
              <a:off x="7186657" y="1329179"/>
              <a:ext cx="1097280" cy="3393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6" name="Rectangle 25">
              <a:extLst>
                <a:ext uri="{FF2B5EF4-FFF2-40B4-BE49-F238E27FC236}">
                  <a16:creationId xmlns:a16="http://schemas.microsoft.com/office/drawing/2014/main" id="{6E1A853A-EA5D-3F46-86B2-58586D3FD161}"/>
                </a:ext>
              </a:extLst>
            </p:cNvPr>
            <p:cNvSpPr/>
            <p:nvPr userDrawn="1"/>
          </p:nvSpPr>
          <p:spPr>
            <a:xfrm>
              <a:off x="10226903" y="3832535"/>
              <a:ext cx="1097280" cy="3393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7" name="Rectangle 26">
              <a:extLst>
                <a:ext uri="{FF2B5EF4-FFF2-40B4-BE49-F238E27FC236}">
                  <a16:creationId xmlns:a16="http://schemas.microsoft.com/office/drawing/2014/main" id="{5BE1E0E1-0F45-B14A-AA28-BE33CCFCCC77}"/>
                </a:ext>
              </a:extLst>
            </p:cNvPr>
            <p:cNvSpPr/>
            <p:nvPr userDrawn="1"/>
          </p:nvSpPr>
          <p:spPr>
            <a:xfrm>
              <a:off x="7155894" y="4785108"/>
              <a:ext cx="1097280" cy="33936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33" name="TextBox 32">
            <a:extLst>
              <a:ext uri="{FF2B5EF4-FFF2-40B4-BE49-F238E27FC236}">
                <a16:creationId xmlns:a16="http://schemas.microsoft.com/office/drawing/2014/main" id="{EF145FBB-1259-0545-86E3-C4B503738902}"/>
              </a:ext>
            </a:extLst>
          </p:cNvPr>
          <p:cNvSpPr txBox="1"/>
          <p:nvPr userDrawn="1"/>
        </p:nvSpPr>
        <p:spPr>
          <a:xfrm>
            <a:off x="116378" y="792886"/>
            <a:ext cx="4195769" cy="1446550"/>
          </a:xfrm>
          <a:prstGeom prst="rect">
            <a:avLst/>
          </a:prstGeom>
          <a:noFill/>
        </p:spPr>
        <p:txBody>
          <a:bodyPr wrap="square" rtlCol="0">
            <a:spAutoFit/>
          </a:bodyPr>
          <a:lstStyle/>
          <a:p>
            <a:pPr marL="0" indent="0" algn="ctr" defTabSz="914400">
              <a:buFont typeface="+mj-lt"/>
              <a:buNone/>
            </a:pPr>
            <a:r>
              <a:rPr lang="en-US" sz="2400" b="1" i="0" dirty="0">
                <a:solidFill>
                  <a:schemeClr val="bg1"/>
                </a:solidFill>
                <a:latin typeface="Verdana" panose="020B0604030504040204" pitchFamily="34" charset="0"/>
              </a:rPr>
              <a:t>Nucleus INB</a:t>
            </a:r>
          </a:p>
          <a:p>
            <a:pPr marL="0" indent="0" defTabSz="914400">
              <a:buFont typeface="+mj-lt"/>
              <a:buNone/>
            </a:pPr>
            <a:r>
              <a:rPr lang="en-US" sz="1600" b="0" i="0" dirty="0">
                <a:solidFill>
                  <a:schemeClr val="bg1"/>
                </a:solidFill>
                <a:latin typeface="Verdana" panose="020B0604030504040204" pitchFamily="34" charset="0"/>
              </a:rPr>
              <a:t>Use the word bank below to </a:t>
            </a:r>
            <a:br>
              <a:rPr lang="en-US" sz="1600" b="0" i="0" dirty="0">
                <a:solidFill>
                  <a:schemeClr val="bg1"/>
                </a:solidFill>
                <a:latin typeface="Verdana" panose="020B0604030504040204" pitchFamily="34" charset="0"/>
              </a:rPr>
            </a:br>
            <a:r>
              <a:rPr lang="en-US" sz="1600" b="0" i="0" dirty="0">
                <a:solidFill>
                  <a:schemeClr val="bg1"/>
                </a:solidFill>
                <a:latin typeface="Verdana" panose="020B0604030504040204" pitchFamily="34" charset="0"/>
              </a:rPr>
              <a:t>label the location of genetic </a:t>
            </a:r>
            <a:br>
              <a:rPr lang="en-US" sz="1600" b="0" i="0" dirty="0">
                <a:solidFill>
                  <a:schemeClr val="bg1"/>
                </a:solidFill>
                <a:latin typeface="Verdana" panose="020B0604030504040204" pitchFamily="34" charset="0"/>
              </a:rPr>
            </a:br>
            <a:r>
              <a:rPr lang="en-US" sz="1600" b="0" i="0" dirty="0">
                <a:solidFill>
                  <a:schemeClr val="bg1"/>
                </a:solidFill>
                <a:latin typeface="Verdana" panose="020B0604030504040204" pitchFamily="34" charset="0"/>
              </a:rPr>
              <a:t>material in a cell. Then, answer the questions in the textboxes provided.  </a:t>
            </a:r>
          </a:p>
        </p:txBody>
      </p:sp>
      <p:sp>
        <p:nvSpPr>
          <p:cNvPr id="36" name="Rectangle 35">
            <a:extLst>
              <a:ext uri="{FF2B5EF4-FFF2-40B4-BE49-F238E27FC236}">
                <a16:creationId xmlns:a16="http://schemas.microsoft.com/office/drawing/2014/main" id="{58194745-B966-8040-B238-9F1AE8965FBE}"/>
              </a:ext>
            </a:extLst>
          </p:cNvPr>
          <p:cNvSpPr/>
          <p:nvPr userDrawn="1"/>
        </p:nvSpPr>
        <p:spPr>
          <a:xfrm>
            <a:off x="4459831" y="792885"/>
            <a:ext cx="2291995" cy="2111421"/>
          </a:xfrm>
          <a:prstGeom prst="rect">
            <a:avLst/>
          </a:prstGeom>
          <a:solidFill>
            <a:srgbClr val="617CB8">
              <a:alpha val="40000"/>
            </a:srgbClr>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Verdana" panose="020B0604030504040204" pitchFamily="34" charset="0"/>
              </a:rPr>
              <a:t>What is genetics?</a:t>
            </a:r>
          </a:p>
        </p:txBody>
      </p:sp>
      <p:sp>
        <p:nvSpPr>
          <p:cNvPr id="38" name="Rectangle 37">
            <a:extLst>
              <a:ext uri="{FF2B5EF4-FFF2-40B4-BE49-F238E27FC236}">
                <a16:creationId xmlns:a16="http://schemas.microsoft.com/office/drawing/2014/main" id="{B476111F-D6A9-734B-87FD-BADA420DB26B}"/>
              </a:ext>
            </a:extLst>
          </p:cNvPr>
          <p:cNvSpPr/>
          <p:nvPr userDrawn="1"/>
        </p:nvSpPr>
        <p:spPr>
          <a:xfrm>
            <a:off x="4459831" y="3013338"/>
            <a:ext cx="2291995" cy="2111421"/>
          </a:xfrm>
          <a:prstGeom prst="rect">
            <a:avLst/>
          </a:prstGeom>
          <a:solidFill>
            <a:srgbClr val="617CB8">
              <a:alpha val="40000"/>
            </a:srgbClr>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Verdana" panose="020B0604030504040204" pitchFamily="34" charset="0"/>
              </a:rPr>
              <a:t>Who is considered the father of genetics?</a:t>
            </a:r>
          </a:p>
        </p:txBody>
      </p:sp>
      <p:pic>
        <p:nvPicPr>
          <p:cNvPr id="22" name="Picture 21">
            <a:extLst>
              <a:ext uri="{FF2B5EF4-FFF2-40B4-BE49-F238E27FC236}">
                <a16:creationId xmlns:a16="http://schemas.microsoft.com/office/drawing/2014/main" id="{E0183BD6-FCBC-E848-AC2E-8C78F76D4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8765" y="792885"/>
            <a:ext cx="640080" cy="640080"/>
          </a:xfrm>
          <a:prstGeom prst="rect">
            <a:avLst/>
          </a:prstGeom>
        </p:spPr>
      </p:pic>
    </p:spTree>
    <p:extLst>
      <p:ext uri="{BB962C8B-B14F-4D97-AF65-F5344CB8AC3E}">
        <p14:creationId xmlns:p14="http://schemas.microsoft.com/office/powerpoint/2010/main" val="4136155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Content Placeholder 2"/>
          <p:cNvSpPr txBox="1">
            <a:spLocks/>
          </p:cNvSpPr>
          <p:nvPr userDrawn="1"/>
        </p:nvSpPr>
        <p:spPr>
          <a:xfrm>
            <a:off x="887833" y="1384588"/>
            <a:ext cx="5947157" cy="5244812"/>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3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userDrawn="1"/>
        </p:nvSpPr>
        <p:spPr>
          <a:xfrm>
            <a:off x="4549559" y="788450"/>
            <a:ext cx="7377398" cy="646331"/>
          </a:xfrm>
          <a:prstGeom prst="rect">
            <a:avLst/>
          </a:prstGeom>
          <a:noFill/>
        </p:spPr>
        <p:txBody>
          <a:bodyPr wrap="square" rtlCol="0">
            <a:spAutoFit/>
          </a:bodyPr>
          <a:lstStyle/>
          <a:p>
            <a:pPr defTabSz="914400"/>
            <a:r>
              <a:rPr lang="en-US" sz="1800" b="0" i="0" dirty="0">
                <a:solidFill>
                  <a:schemeClr val="tx1"/>
                </a:solidFill>
                <a:latin typeface="Verdana" panose="020B0604030504040204" pitchFamily="34" charset="0"/>
              </a:rPr>
              <a:t>Study the picture on the left and the list of traits on the previous page. Then answer the reflection questions below. </a:t>
            </a:r>
          </a:p>
        </p:txBody>
      </p:sp>
      <p:sp>
        <p:nvSpPr>
          <p:cNvPr id="5" name="Rectangle 4">
            <a:extLst>
              <a:ext uri="{FF2B5EF4-FFF2-40B4-BE49-F238E27FC236}">
                <a16:creationId xmlns:a16="http://schemas.microsoft.com/office/drawing/2014/main" id="{ECFA8233-9674-E14E-8B26-EFAE513F3B14}"/>
              </a:ext>
            </a:extLst>
          </p:cNvPr>
          <p:cNvSpPr/>
          <p:nvPr userDrawn="1"/>
        </p:nvSpPr>
        <p:spPr>
          <a:xfrm>
            <a:off x="4542995" y="1574763"/>
            <a:ext cx="7383962" cy="1605759"/>
          </a:xfrm>
          <a:prstGeom prst="rect">
            <a:avLst/>
          </a:prstGeom>
          <a:solidFill>
            <a:srgbClr val="617CB8">
              <a:alpha val="40000"/>
            </a:srgbClr>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i="0" dirty="0">
                <a:solidFill>
                  <a:schemeClr val="tx1"/>
                </a:solidFill>
                <a:latin typeface="Verdana" panose="020B0604030504040204" pitchFamily="34" charset="0"/>
              </a:rPr>
              <a:t>What dominant traits does this dog have? </a:t>
            </a:r>
          </a:p>
        </p:txBody>
      </p:sp>
      <p:sp>
        <p:nvSpPr>
          <p:cNvPr id="9" name="Rectangle 8">
            <a:extLst>
              <a:ext uri="{FF2B5EF4-FFF2-40B4-BE49-F238E27FC236}">
                <a16:creationId xmlns:a16="http://schemas.microsoft.com/office/drawing/2014/main" id="{2DC7206E-6214-2C44-A394-BD265EE8953C}"/>
              </a:ext>
            </a:extLst>
          </p:cNvPr>
          <p:cNvSpPr/>
          <p:nvPr userDrawn="1"/>
        </p:nvSpPr>
        <p:spPr>
          <a:xfrm>
            <a:off x="4549559" y="3388594"/>
            <a:ext cx="7383962" cy="1605759"/>
          </a:xfrm>
          <a:prstGeom prst="rect">
            <a:avLst/>
          </a:prstGeom>
          <a:solidFill>
            <a:srgbClr val="617CB8">
              <a:alpha val="40000"/>
            </a:srgbClr>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i="0" dirty="0">
                <a:solidFill>
                  <a:schemeClr val="tx1"/>
                </a:solidFill>
                <a:latin typeface="Verdana" panose="020B0604030504040204" pitchFamily="34" charset="0"/>
              </a:rPr>
              <a:t>What recessive traits does this dog have? </a:t>
            </a:r>
          </a:p>
        </p:txBody>
      </p:sp>
      <p:pic>
        <p:nvPicPr>
          <p:cNvPr id="3" name="Picture 2" descr="A dog with a frisbee in its mouth&#10;&#10;Description automatically generated">
            <a:extLst>
              <a:ext uri="{FF2B5EF4-FFF2-40B4-BE49-F238E27FC236}">
                <a16:creationId xmlns:a16="http://schemas.microsoft.com/office/drawing/2014/main" id="{AB683814-5DDC-4C51-8D7D-DD31E9C885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26"/>
          <a:stretch/>
        </p:blipFill>
        <p:spPr>
          <a:xfrm>
            <a:off x="258479" y="1384588"/>
            <a:ext cx="3805069" cy="3208020"/>
          </a:xfrm>
          <a:prstGeom prst="rect">
            <a:avLst/>
          </a:prstGeom>
        </p:spPr>
      </p:pic>
    </p:spTree>
    <p:extLst>
      <p:ext uri="{BB962C8B-B14F-4D97-AF65-F5344CB8AC3E}">
        <p14:creationId xmlns:p14="http://schemas.microsoft.com/office/powerpoint/2010/main" val="403037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11414A5-D74F-4FA5-9719-F1FEC78930B8}"/>
              </a:ext>
            </a:extLst>
          </p:cNvPr>
          <p:cNvGrpSpPr/>
          <p:nvPr userDrawn="1"/>
        </p:nvGrpSpPr>
        <p:grpSpPr>
          <a:xfrm>
            <a:off x="1061169" y="253072"/>
            <a:ext cx="383814" cy="412795"/>
            <a:chOff x="124747" y="271829"/>
            <a:chExt cx="383814" cy="412795"/>
          </a:xfrm>
        </p:grpSpPr>
        <p:sp>
          <p:nvSpPr>
            <p:cNvPr id="3" name="Oval 2">
              <a:extLst>
                <a:ext uri="{FF2B5EF4-FFF2-40B4-BE49-F238E27FC236}">
                  <a16:creationId xmlns:a16="http://schemas.microsoft.com/office/drawing/2014/main" id="{F159D0CE-B87D-451B-AB20-E2AF9F4051BC}"/>
                </a:ext>
              </a:extLst>
            </p:cNvPr>
            <p:cNvSpPr/>
            <p:nvPr userDrawn="1"/>
          </p:nvSpPr>
          <p:spPr>
            <a:xfrm>
              <a:off x="124747" y="300810"/>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4" name="Graphic 3" descr="Mountains">
              <a:extLst>
                <a:ext uri="{FF2B5EF4-FFF2-40B4-BE49-F238E27FC236}">
                  <a16:creationId xmlns:a16="http://schemas.microsoft.com/office/drawing/2014/main" id="{1CB5722B-995D-4703-92D6-314C46C47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2219" y="271829"/>
              <a:ext cx="349216" cy="349216"/>
            </a:xfrm>
            <a:prstGeom prst="rect">
              <a:avLst/>
            </a:prstGeom>
          </p:spPr>
        </p:pic>
      </p:grpSp>
      <p:graphicFrame>
        <p:nvGraphicFramePr>
          <p:cNvPr id="5" name="Table 5">
            <a:extLst>
              <a:ext uri="{FF2B5EF4-FFF2-40B4-BE49-F238E27FC236}">
                <a16:creationId xmlns:a16="http://schemas.microsoft.com/office/drawing/2014/main" id="{67BEBA08-CFBE-4275-8D3D-CAAEC3F97DE9}"/>
              </a:ext>
            </a:extLst>
          </p:cNvPr>
          <p:cNvGraphicFramePr>
            <a:graphicFrameLocks noGrp="1"/>
          </p:cNvGraphicFramePr>
          <p:nvPr userDrawn="1">
            <p:extLst>
              <p:ext uri="{D42A27DB-BD31-4B8C-83A1-F6EECF244321}">
                <p14:modId xmlns:p14="http://schemas.microsoft.com/office/powerpoint/2010/main" val="549415371"/>
              </p:ext>
            </p:extLst>
          </p:nvPr>
        </p:nvGraphicFramePr>
        <p:xfrm>
          <a:off x="1567766" y="173502"/>
          <a:ext cx="8128000" cy="499871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595736865"/>
                    </a:ext>
                  </a:extLst>
                </a:gridCol>
              </a:tblGrid>
              <a:tr h="555413">
                <a:tc>
                  <a:txBody>
                    <a:bodyPr/>
                    <a:lstStyle/>
                    <a:p>
                      <a:r>
                        <a:rPr lang="en-US" b="1" dirty="0">
                          <a:solidFill>
                            <a:schemeClr val="tx1"/>
                          </a:solidFill>
                          <a:latin typeface="Verdana" panose="020B0604030504040204" pitchFamily="34" charset="0"/>
                          <a:ea typeface="Verdana" panose="020B0604030504040204" pitchFamily="34" charset="0"/>
                        </a:rPr>
                        <a:t>Earth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780087"/>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699892"/>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Structure of Life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776338"/>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27407"/>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Force and 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51966"/>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Ecosystems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95953"/>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Weather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35086"/>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Chemistry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601810"/>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Body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80160"/>
                  </a:ext>
                </a:extLst>
              </a:tr>
            </a:tbl>
          </a:graphicData>
        </a:graphic>
      </p:graphicFrame>
      <p:grpSp>
        <p:nvGrpSpPr>
          <p:cNvPr id="11" name="Group 10">
            <a:extLst>
              <a:ext uri="{FF2B5EF4-FFF2-40B4-BE49-F238E27FC236}">
                <a16:creationId xmlns:a16="http://schemas.microsoft.com/office/drawing/2014/main" id="{C39C8212-AB99-44E7-BBB7-0CEA0259390F}"/>
              </a:ext>
            </a:extLst>
          </p:cNvPr>
          <p:cNvGrpSpPr/>
          <p:nvPr userDrawn="1"/>
        </p:nvGrpSpPr>
        <p:grpSpPr>
          <a:xfrm>
            <a:off x="1061169" y="1915497"/>
            <a:ext cx="383814" cy="383814"/>
            <a:chOff x="245327" y="185254"/>
            <a:chExt cx="383814" cy="383814"/>
          </a:xfrm>
        </p:grpSpPr>
        <p:sp>
          <p:nvSpPr>
            <p:cNvPr id="8" name="Oval 7">
              <a:extLst>
                <a:ext uri="{FF2B5EF4-FFF2-40B4-BE49-F238E27FC236}">
                  <a16:creationId xmlns:a16="http://schemas.microsoft.com/office/drawing/2014/main" id="{7DADF785-3BF2-4658-8EA2-46B7607F06B3}"/>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9" name="Graphic 8" descr="Sun">
              <a:extLst>
                <a:ext uri="{FF2B5EF4-FFF2-40B4-BE49-F238E27FC236}">
                  <a16:creationId xmlns:a16="http://schemas.microsoft.com/office/drawing/2014/main" id="{A91CE483-F936-4293-AFA6-F36686D16B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627" y="211554"/>
              <a:ext cx="331214" cy="331214"/>
            </a:xfrm>
            <a:prstGeom prst="rect">
              <a:avLst/>
            </a:prstGeom>
          </p:spPr>
        </p:pic>
      </p:grpSp>
      <p:grpSp>
        <p:nvGrpSpPr>
          <p:cNvPr id="31" name="Group 30">
            <a:extLst>
              <a:ext uri="{FF2B5EF4-FFF2-40B4-BE49-F238E27FC236}">
                <a16:creationId xmlns:a16="http://schemas.microsoft.com/office/drawing/2014/main" id="{79028D8F-533E-4190-8BE5-97EED1D78689}"/>
              </a:ext>
            </a:extLst>
          </p:cNvPr>
          <p:cNvGrpSpPr/>
          <p:nvPr userDrawn="1"/>
        </p:nvGrpSpPr>
        <p:grpSpPr>
          <a:xfrm>
            <a:off x="1050970" y="3548941"/>
            <a:ext cx="404212" cy="404212"/>
            <a:chOff x="1050970" y="3562862"/>
            <a:chExt cx="404212" cy="404212"/>
          </a:xfrm>
        </p:grpSpPr>
        <p:sp>
          <p:nvSpPr>
            <p:cNvPr id="12" name="Oval 11">
              <a:extLst>
                <a:ext uri="{FF2B5EF4-FFF2-40B4-BE49-F238E27FC236}">
                  <a16:creationId xmlns:a16="http://schemas.microsoft.com/office/drawing/2014/main" id="{C750FCE4-F4E5-49A0-B16D-8C3496636BA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3" name="Graphic 12" descr="Umbrella">
              <a:extLst>
                <a:ext uri="{FF2B5EF4-FFF2-40B4-BE49-F238E27FC236}">
                  <a16:creationId xmlns:a16="http://schemas.microsoft.com/office/drawing/2014/main" id="{A6AB9D6E-B3A0-47D5-9C94-6C906D85FC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1169" y="3573061"/>
              <a:ext cx="383814" cy="383814"/>
            </a:xfrm>
            <a:prstGeom prst="rect">
              <a:avLst/>
            </a:prstGeom>
          </p:spPr>
        </p:pic>
      </p:grpSp>
      <p:grpSp>
        <p:nvGrpSpPr>
          <p:cNvPr id="16" name="Group 15">
            <a:extLst>
              <a:ext uri="{FF2B5EF4-FFF2-40B4-BE49-F238E27FC236}">
                <a16:creationId xmlns:a16="http://schemas.microsoft.com/office/drawing/2014/main" id="{45EF8201-D937-4B8F-9077-19E52154BFE6}"/>
              </a:ext>
            </a:extLst>
          </p:cNvPr>
          <p:cNvGrpSpPr/>
          <p:nvPr userDrawn="1"/>
        </p:nvGrpSpPr>
        <p:grpSpPr>
          <a:xfrm>
            <a:off x="1061169" y="1371016"/>
            <a:ext cx="383814" cy="383814"/>
            <a:chOff x="245327" y="185254"/>
            <a:chExt cx="383814" cy="383814"/>
          </a:xfrm>
        </p:grpSpPr>
        <p:sp>
          <p:nvSpPr>
            <p:cNvPr id="14" name="Oval 13">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5"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9" name="Group 18">
            <a:extLst>
              <a:ext uri="{FF2B5EF4-FFF2-40B4-BE49-F238E27FC236}">
                <a16:creationId xmlns:a16="http://schemas.microsoft.com/office/drawing/2014/main" id="{804C5BCF-55F5-44D3-9FDF-59E5CC073B93}"/>
              </a:ext>
            </a:extLst>
          </p:cNvPr>
          <p:cNvGrpSpPr/>
          <p:nvPr userDrawn="1"/>
        </p:nvGrpSpPr>
        <p:grpSpPr>
          <a:xfrm>
            <a:off x="1061169" y="3004460"/>
            <a:ext cx="383814" cy="383814"/>
            <a:chOff x="245327" y="189642"/>
            <a:chExt cx="383814" cy="383814"/>
          </a:xfrm>
        </p:grpSpPr>
        <p:sp>
          <p:nvSpPr>
            <p:cNvPr id="17" name="Oval 16">
              <a:extLst>
                <a:ext uri="{FF2B5EF4-FFF2-40B4-BE49-F238E27FC236}">
                  <a16:creationId xmlns:a16="http://schemas.microsoft.com/office/drawing/2014/main" id="{43F03DFE-7B38-4E2C-8C65-4E8C1439D623}"/>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18" name="Graphic 17" descr="Deciduous tree">
              <a:extLst>
                <a:ext uri="{FF2B5EF4-FFF2-40B4-BE49-F238E27FC236}">
                  <a16:creationId xmlns:a16="http://schemas.microsoft.com/office/drawing/2014/main" id="{39C5186B-B5A1-4651-BF50-EC63DE4D112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grpSp>
        <p:nvGrpSpPr>
          <p:cNvPr id="22" name="Group 21">
            <a:extLst>
              <a:ext uri="{FF2B5EF4-FFF2-40B4-BE49-F238E27FC236}">
                <a16:creationId xmlns:a16="http://schemas.microsoft.com/office/drawing/2014/main" id="{3C85C68D-7B80-43A7-8EF6-C646E51738F0}"/>
              </a:ext>
            </a:extLst>
          </p:cNvPr>
          <p:cNvGrpSpPr/>
          <p:nvPr userDrawn="1"/>
        </p:nvGrpSpPr>
        <p:grpSpPr>
          <a:xfrm>
            <a:off x="1061169" y="4665497"/>
            <a:ext cx="383814" cy="383814"/>
            <a:chOff x="254440" y="410958"/>
            <a:chExt cx="383814" cy="383814"/>
          </a:xfrm>
        </p:grpSpPr>
        <p:sp>
          <p:nvSpPr>
            <p:cNvPr id="20" name="Oval 19">
              <a:extLst>
                <a:ext uri="{FF2B5EF4-FFF2-40B4-BE49-F238E27FC236}">
                  <a16:creationId xmlns:a16="http://schemas.microsoft.com/office/drawing/2014/main" id="{31978E26-5111-420E-B5CF-68C85E5A5FAF}"/>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21" name="Graphic 20" descr="Brain in head">
              <a:extLst>
                <a:ext uri="{FF2B5EF4-FFF2-40B4-BE49-F238E27FC236}">
                  <a16:creationId xmlns:a16="http://schemas.microsoft.com/office/drawing/2014/main" id="{FB283A47-A446-4155-A895-5A2B620735F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4440" y="410958"/>
              <a:ext cx="383814" cy="383814"/>
            </a:xfrm>
            <a:prstGeom prst="rect">
              <a:avLst/>
            </a:prstGeom>
          </p:spPr>
        </p:pic>
      </p:grpSp>
      <p:grpSp>
        <p:nvGrpSpPr>
          <p:cNvPr id="25" name="Group 24">
            <a:extLst>
              <a:ext uri="{FF2B5EF4-FFF2-40B4-BE49-F238E27FC236}">
                <a16:creationId xmlns:a16="http://schemas.microsoft.com/office/drawing/2014/main" id="{A7C36C6D-2C34-4DCD-9CA6-682001C5CEC8}"/>
              </a:ext>
            </a:extLst>
          </p:cNvPr>
          <p:cNvGrpSpPr/>
          <p:nvPr userDrawn="1"/>
        </p:nvGrpSpPr>
        <p:grpSpPr>
          <a:xfrm>
            <a:off x="1061169" y="4113820"/>
            <a:ext cx="383814" cy="391009"/>
            <a:chOff x="229607" y="146696"/>
            <a:chExt cx="383814" cy="391009"/>
          </a:xfrm>
        </p:grpSpPr>
        <p:sp>
          <p:nvSpPr>
            <p:cNvPr id="23" name="Oval 22">
              <a:extLst>
                <a:ext uri="{FF2B5EF4-FFF2-40B4-BE49-F238E27FC236}">
                  <a16:creationId xmlns:a16="http://schemas.microsoft.com/office/drawing/2014/main" id="{321B2BEA-6D64-42FC-A4E3-FB04747E4A3B}"/>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24" name="Graphic 23" descr="Flask">
              <a:extLst>
                <a:ext uri="{FF2B5EF4-FFF2-40B4-BE49-F238E27FC236}">
                  <a16:creationId xmlns:a16="http://schemas.microsoft.com/office/drawing/2014/main" id="{28487752-6F80-4B71-BEE4-43206D012B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607" y="146696"/>
              <a:ext cx="383814" cy="383814"/>
            </a:xfrm>
            <a:prstGeom prst="rect">
              <a:avLst/>
            </a:prstGeom>
          </p:spPr>
        </p:pic>
      </p:grpSp>
      <p:grpSp>
        <p:nvGrpSpPr>
          <p:cNvPr id="28" name="Group 27">
            <a:extLst>
              <a:ext uri="{FF2B5EF4-FFF2-40B4-BE49-F238E27FC236}">
                <a16:creationId xmlns:a16="http://schemas.microsoft.com/office/drawing/2014/main" id="{8AD4AA85-F00B-46FB-BB2B-9150B869B91A}"/>
              </a:ext>
            </a:extLst>
          </p:cNvPr>
          <p:cNvGrpSpPr/>
          <p:nvPr userDrawn="1"/>
        </p:nvGrpSpPr>
        <p:grpSpPr>
          <a:xfrm>
            <a:off x="1061169" y="826534"/>
            <a:ext cx="383815" cy="383815"/>
            <a:chOff x="245327" y="410956"/>
            <a:chExt cx="383815" cy="383815"/>
          </a:xfrm>
        </p:grpSpPr>
        <p:sp>
          <p:nvSpPr>
            <p:cNvPr id="26" name="Oval 25">
              <a:extLst>
                <a:ext uri="{FF2B5EF4-FFF2-40B4-BE49-F238E27FC236}">
                  <a16:creationId xmlns:a16="http://schemas.microsoft.com/office/drawing/2014/main" id="{9094F812-1FD6-4AB0-81AE-0DDF7AC6536C}"/>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27" name="Freeform: Shape 26">
              <a:extLst>
                <a:ext uri="{FF2B5EF4-FFF2-40B4-BE49-F238E27FC236}">
                  <a16:creationId xmlns:a16="http://schemas.microsoft.com/office/drawing/2014/main" id="{5CFA2B7C-2595-427C-897A-386AE650024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b="0" i="0" dirty="0">
                <a:latin typeface="Verdana" panose="020B0604030504040204" pitchFamily="34" charset="0"/>
              </a:endParaRPr>
            </a:p>
          </p:txBody>
        </p:sp>
      </p:grpSp>
      <p:grpSp>
        <p:nvGrpSpPr>
          <p:cNvPr id="32" name="Group 31">
            <a:extLst>
              <a:ext uri="{FF2B5EF4-FFF2-40B4-BE49-F238E27FC236}">
                <a16:creationId xmlns:a16="http://schemas.microsoft.com/office/drawing/2014/main" id="{8C342926-515B-49EC-97BF-79F7444F21DF}"/>
              </a:ext>
            </a:extLst>
          </p:cNvPr>
          <p:cNvGrpSpPr/>
          <p:nvPr userDrawn="1"/>
        </p:nvGrpSpPr>
        <p:grpSpPr>
          <a:xfrm>
            <a:off x="1055994" y="2459978"/>
            <a:ext cx="388989" cy="383815"/>
            <a:chOff x="1055994" y="2436706"/>
            <a:chExt cx="388989" cy="383815"/>
          </a:xfrm>
        </p:grpSpPr>
        <p:sp>
          <p:nvSpPr>
            <p:cNvPr id="29" name="Oval 28">
              <a:extLst>
                <a:ext uri="{FF2B5EF4-FFF2-40B4-BE49-F238E27FC236}">
                  <a16:creationId xmlns:a16="http://schemas.microsoft.com/office/drawing/2014/main" id="{DF69717E-2F0C-4CE4-BC26-EA245F89B35E}"/>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pic>
          <p:nvPicPr>
            <p:cNvPr id="30" name="Graphic 29" descr="Gears">
              <a:extLst>
                <a:ext uri="{FF2B5EF4-FFF2-40B4-BE49-F238E27FC236}">
                  <a16:creationId xmlns:a16="http://schemas.microsoft.com/office/drawing/2014/main" id="{EDA183B6-35C2-4498-B48F-390E2A28DB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946815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Content Placeholder 2"/>
          <p:cNvSpPr txBox="1">
            <a:spLocks/>
          </p:cNvSpPr>
          <p:nvPr userDrawn="1"/>
        </p:nvSpPr>
        <p:spPr>
          <a:xfrm>
            <a:off x="89322" y="734781"/>
            <a:ext cx="4341322" cy="1136060"/>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Genetics INB </a:t>
            </a:r>
            <a:endPar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Drag and drop the cards below </a:t>
            </a:r>
            <a:b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 match the description and </a:t>
            </a:r>
            <a:b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example to each combination of alleles. </a:t>
            </a:r>
          </a:p>
        </p:txBody>
      </p:sp>
      <p:graphicFrame>
        <p:nvGraphicFramePr>
          <p:cNvPr id="2" name="Table 1">
            <a:extLst>
              <a:ext uri="{FF2B5EF4-FFF2-40B4-BE49-F238E27FC236}">
                <a16:creationId xmlns:a16="http://schemas.microsoft.com/office/drawing/2014/main" id="{1324ED09-BE20-9741-90D2-B72325FB3422}"/>
              </a:ext>
            </a:extLst>
          </p:cNvPr>
          <p:cNvGraphicFramePr>
            <a:graphicFrameLocks noGrp="1"/>
          </p:cNvGraphicFramePr>
          <p:nvPr userDrawn="1">
            <p:extLst>
              <p:ext uri="{D42A27DB-BD31-4B8C-83A1-F6EECF244321}">
                <p14:modId xmlns:p14="http://schemas.microsoft.com/office/powerpoint/2010/main" val="2096105670"/>
              </p:ext>
            </p:extLst>
          </p:nvPr>
        </p:nvGraphicFramePr>
        <p:xfrm>
          <a:off x="4430645" y="842249"/>
          <a:ext cx="7615581" cy="4336945"/>
        </p:xfrm>
        <a:graphic>
          <a:graphicData uri="http://schemas.openxmlformats.org/drawingml/2006/table">
            <a:tbl>
              <a:tblPr firstRow="1" bandRow="1">
                <a:tableStyleId>{5C22544A-7EE6-4342-B048-85BDC9FD1C3A}</a:tableStyleId>
              </a:tblPr>
              <a:tblGrid>
                <a:gridCol w="2538527">
                  <a:extLst>
                    <a:ext uri="{9D8B030D-6E8A-4147-A177-3AD203B41FA5}">
                      <a16:colId xmlns:a16="http://schemas.microsoft.com/office/drawing/2014/main" val="2628163005"/>
                    </a:ext>
                  </a:extLst>
                </a:gridCol>
                <a:gridCol w="2538527">
                  <a:extLst>
                    <a:ext uri="{9D8B030D-6E8A-4147-A177-3AD203B41FA5}">
                      <a16:colId xmlns:a16="http://schemas.microsoft.com/office/drawing/2014/main" val="1866948700"/>
                    </a:ext>
                  </a:extLst>
                </a:gridCol>
                <a:gridCol w="2538527">
                  <a:extLst>
                    <a:ext uri="{9D8B030D-6E8A-4147-A177-3AD203B41FA5}">
                      <a16:colId xmlns:a16="http://schemas.microsoft.com/office/drawing/2014/main" val="1335153624"/>
                    </a:ext>
                  </a:extLst>
                </a:gridCol>
              </a:tblGrid>
              <a:tr h="555022">
                <a:tc>
                  <a:txBody>
                    <a:bodyP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Homozygous Dominant</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617CB8">
                        <a:alpha val="40000"/>
                      </a:srgbClr>
                    </a:solidFill>
                  </a:tcPr>
                </a:tc>
                <a:tc>
                  <a:txBody>
                    <a:bodyP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Homozygous Recessive</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617CB8">
                        <a:alpha val="40000"/>
                      </a:srgbClr>
                    </a:solidFill>
                  </a:tcPr>
                </a:tc>
                <a:tc>
                  <a:txBody>
                    <a:bodyP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Heterozygous</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617CB8">
                        <a:alpha val="40000"/>
                      </a:srgbClr>
                    </a:solidFill>
                  </a:tcPr>
                </a:tc>
                <a:extLst>
                  <a:ext uri="{0D108BD9-81ED-4DB2-BD59-A6C34878D82A}">
                    <a16:rowId xmlns:a16="http://schemas.microsoft.com/office/drawing/2014/main" val="4097750"/>
                  </a:ext>
                </a:extLst>
              </a:tr>
              <a:tr h="3757825">
                <a:tc>
                  <a:txBody>
                    <a:bodyPr/>
                    <a:lstStyle/>
                    <a:p>
                      <a:endParaRPr lang="en-US" dirty="0">
                        <a:latin typeface="Verdana" panose="020B0604030504040204" pitchFamily="34"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5680217"/>
                  </a:ext>
                </a:extLst>
              </a:tr>
            </a:tbl>
          </a:graphicData>
        </a:graphic>
      </p:graphicFrame>
      <p:sp>
        <p:nvSpPr>
          <p:cNvPr id="14" name="Rectangle 13">
            <a:extLst>
              <a:ext uri="{FF2B5EF4-FFF2-40B4-BE49-F238E27FC236}">
                <a16:creationId xmlns:a16="http://schemas.microsoft.com/office/drawing/2014/main" id="{A1A893F5-EF19-824E-91FF-3A2C135FB0A3}"/>
              </a:ext>
            </a:extLst>
          </p:cNvPr>
          <p:cNvSpPr/>
          <p:nvPr userDrawn="1"/>
        </p:nvSpPr>
        <p:spPr>
          <a:xfrm>
            <a:off x="4692732" y="3280977"/>
            <a:ext cx="2031026" cy="683296"/>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17" name="Rectangle 16">
            <a:extLst>
              <a:ext uri="{FF2B5EF4-FFF2-40B4-BE49-F238E27FC236}">
                <a16:creationId xmlns:a16="http://schemas.microsoft.com/office/drawing/2014/main" id="{25F147F8-6CBD-C24E-B295-916BA76B16F1}"/>
              </a:ext>
            </a:extLst>
          </p:cNvPr>
          <p:cNvSpPr/>
          <p:nvPr userDrawn="1"/>
        </p:nvSpPr>
        <p:spPr>
          <a:xfrm>
            <a:off x="4692732" y="1686297"/>
            <a:ext cx="2031026" cy="1117332"/>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Description</a:t>
            </a:r>
          </a:p>
        </p:txBody>
      </p:sp>
      <p:sp>
        <p:nvSpPr>
          <p:cNvPr id="18" name="Rectangle 17">
            <a:extLst>
              <a:ext uri="{FF2B5EF4-FFF2-40B4-BE49-F238E27FC236}">
                <a16:creationId xmlns:a16="http://schemas.microsoft.com/office/drawing/2014/main" id="{2CFAA3C7-50B6-7741-A1F8-7D372D5A2774}"/>
              </a:ext>
            </a:extLst>
          </p:cNvPr>
          <p:cNvSpPr/>
          <p:nvPr userDrawn="1"/>
        </p:nvSpPr>
        <p:spPr>
          <a:xfrm>
            <a:off x="7222922" y="3280977"/>
            <a:ext cx="2031026" cy="683296"/>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19" name="Rectangle 18">
            <a:extLst>
              <a:ext uri="{FF2B5EF4-FFF2-40B4-BE49-F238E27FC236}">
                <a16:creationId xmlns:a16="http://schemas.microsoft.com/office/drawing/2014/main" id="{A41F44D7-9E5B-5C44-B53C-93E38E6769C1}"/>
              </a:ext>
            </a:extLst>
          </p:cNvPr>
          <p:cNvSpPr/>
          <p:nvPr userDrawn="1"/>
        </p:nvSpPr>
        <p:spPr>
          <a:xfrm>
            <a:off x="7222922" y="1686297"/>
            <a:ext cx="2031026" cy="1117332"/>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Description</a:t>
            </a:r>
          </a:p>
        </p:txBody>
      </p:sp>
      <p:sp>
        <p:nvSpPr>
          <p:cNvPr id="20" name="Rectangle 19">
            <a:extLst>
              <a:ext uri="{FF2B5EF4-FFF2-40B4-BE49-F238E27FC236}">
                <a16:creationId xmlns:a16="http://schemas.microsoft.com/office/drawing/2014/main" id="{10E8336E-3E2C-ED4F-BFD2-D2839F2CF1F0}"/>
              </a:ext>
            </a:extLst>
          </p:cNvPr>
          <p:cNvSpPr/>
          <p:nvPr userDrawn="1"/>
        </p:nvSpPr>
        <p:spPr>
          <a:xfrm>
            <a:off x="9753112" y="3274641"/>
            <a:ext cx="2031026" cy="683296"/>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Example</a:t>
            </a:r>
          </a:p>
        </p:txBody>
      </p:sp>
      <p:sp>
        <p:nvSpPr>
          <p:cNvPr id="21" name="Rectangle 20">
            <a:extLst>
              <a:ext uri="{FF2B5EF4-FFF2-40B4-BE49-F238E27FC236}">
                <a16:creationId xmlns:a16="http://schemas.microsoft.com/office/drawing/2014/main" id="{7B278B58-FDEA-AD4C-8DCF-9045BEDFBCD2}"/>
              </a:ext>
            </a:extLst>
          </p:cNvPr>
          <p:cNvSpPr/>
          <p:nvPr userDrawn="1"/>
        </p:nvSpPr>
        <p:spPr>
          <a:xfrm>
            <a:off x="9753112" y="1679961"/>
            <a:ext cx="2031026" cy="1117332"/>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Description</a:t>
            </a:r>
          </a:p>
        </p:txBody>
      </p:sp>
      <p:pic>
        <p:nvPicPr>
          <p:cNvPr id="10" name="Picture 9">
            <a:extLst>
              <a:ext uri="{FF2B5EF4-FFF2-40B4-BE49-F238E27FC236}">
                <a16:creationId xmlns:a16="http://schemas.microsoft.com/office/drawing/2014/main" id="{E0183BD6-FCBC-E848-AC2E-8C78F76D47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4112" y="734781"/>
            <a:ext cx="640080" cy="640080"/>
          </a:xfrm>
          <a:prstGeom prst="rect">
            <a:avLst/>
          </a:prstGeom>
        </p:spPr>
      </p:pic>
    </p:spTree>
    <p:extLst>
      <p:ext uri="{BB962C8B-B14F-4D97-AF65-F5344CB8AC3E}">
        <p14:creationId xmlns:p14="http://schemas.microsoft.com/office/powerpoint/2010/main" val="3282006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Content Placeholder 2"/>
          <p:cNvSpPr txBox="1">
            <a:spLocks/>
          </p:cNvSpPr>
          <p:nvPr userDrawn="1"/>
        </p:nvSpPr>
        <p:spPr>
          <a:xfrm>
            <a:off x="84082" y="738246"/>
            <a:ext cx="4206563" cy="2488430"/>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Genetics INB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Cross the two parent cats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and determine the percent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chance the offspring will have a long tail. Type the combination of alleles in each box of the Punnett square. Drag the circle below indicate the percent chance the offspring will have a long tail. </a:t>
            </a:r>
          </a:p>
        </p:txBody>
      </p:sp>
      <p:graphicFrame>
        <p:nvGraphicFramePr>
          <p:cNvPr id="2" name="Table 1">
            <a:extLst>
              <a:ext uri="{FF2B5EF4-FFF2-40B4-BE49-F238E27FC236}">
                <a16:creationId xmlns:a16="http://schemas.microsoft.com/office/drawing/2014/main" id="{B3A1583F-2A96-9346-A2A6-8DA3BE27B55E}"/>
              </a:ext>
            </a:extLst>
          </p:cNvPr>
          <p:cNvGraphicFramePr>
            <a:graphicFrameLocks noGrp="1"/>
          </p:cNvGraphicFramePr>
          <p:nvPr userDrawn="1">
            <p:extLst>
              <p:ext uri="{D42A27DB-BD31-4B8C-83A1-F6EECF244321}">
                <p14:modId xmlns:p14="http://schemas.microsoft.com/office/powerpoint/2010/main" val="2198357473"/>
              </p:ext>
            </p:extLst>
          </p:nvPr>
        </p:nvGraphicFramePr>
        <p:xfrm>
          <a:off x="5587985" y="1610873"/>
          <a:ext cx="2743200" cy="2743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142785746"/>
                    </a:ext>
                  </a:extLst>
                </a:gridCol>
                <a:gridCol w="1371600">
                  <a:extLst>
                    <a:ext uri="{9D8B030D-6E8A-4147-A177-3AD203B41FA5}">
                      <a16:colId xmlns:a16="http://schemas.microsoft.com/office/drawing/2014/main" val="1585197271"/>
                    </a:ext>
                  </a:extLst>
                </a:gridCol>
              </a:tblGrid>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3" name="TextBox 2">
            <a:extLst>
              <a:ext uri="{FF2B5EF4-FFF2-40B4-BE49-F238E27FC236}">
                <a16:creationId xmlns:a16="http://schemas.microsoft.com/office/drawing/2014/main" id="{2A1A076B-D139-7A4B-B8D0-32BB958335F1}"/>
              </a:ext>
            </a:extLst>
          </p:cNvPr>
          <p:cNvSpPr txBox="1"/>
          <p:nvPr userDrawn="1"/>
        </p:nvSpPr>
        <p:spPr>
          <a:xfrm>
            <a:off x="6038559" y="902987"/>
            <a:ext cx="1965754" cy="707886"/>
          </a:xfrm>
          <a:prstGeom prst="rect">
            <a:avLst/>
          </a:prstGeom>
          <a:noFill/>
        </p:spPr>
        <p:txBody>
          <a:bodyPr wrap="square" rtlCol="0">
            <a:spAutoFit/>
          </a:bodyPr>
          <a:lstStyle/>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T     </a:t>
            </a:r>
            <a:r>
              <a:rPr lang="en-US" sz="4000" b="1" dirty="0" err="1">
                <a:solidFill>
                  <a:srgbClr val="617CB8"/>
                </a:solidFill>
                <a:latin typeface="Verdana" panose="020B0604030504040204" pitchFamily="34" charset="0"/>
                <a:ea typeface="Verdana" panose="020B0604030504040204" pitchFamily="34" charset="0"/>
                <a:cs typeface="Verdana" panose="020B0604030504040204" pitchFamily="34" charset="0"/>
              </a:rPr>
              <a:t>T</a:t>
            </a:r>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F624233-D461-A74B-B980-D47F77563B3A}"/>
              </a:ext>
            </a:extLst>
          </p:cNvPr>
          <p:cNvSpPr txBox="1"/>
          <p:nvPr userDrawn="1"/>
        </p:nvSpPr>
        <p:spPr>
          <a:xfrm>
            <a:off x="4993831" y="1980841"/>
            <a:ext cx="1965754" cy="1938992"/>
          </a:xfrm>
          <a:prstGeom prst="rect">
            <a:avLst/>
          </a:prstGeom>
          <a:noFill/>
        </p:spPr>
        <p:txBody>
          <a:bodyPr wrap="square" rtlCol="0">
            <a:spAutoFit/>
          </a:bodyPr>
          <a:lstStyle/>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t</a:t>
            </a:r>
          </a:p>
          <a:p>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t</a:t>
            </a:r>
          </a:p>
        </p:txBody>
      </p:sp>
      <p:sp>
        <p:nvSpPr>
          <p:cNvPr id="9" name="TextBox 8">
            <a:extLst>
              <a:ext uri="{FF2B5EF4-FFF2-40B4-BE49-F238E27FC236}">
                <a16:creationId xmlns:a16="http://schemas.microsoft.com/office/drawing/2014/main" id="{DCDE4353-A8E5-594C-B706-30F6F32D0204}"/>
              </a:ext>
            </a:extLst>
          </p:cNvPr>
          <p:cNvSpPr txBox="1"/>
          <p:nvPr userDrawn="1"/>
        </p:nvSpPr>
        <p:spPr>
          <a:xfrm>
            <a:off x="6201995" y="4538739"/>
            <a:ext cx="1638882" cy="523220"/>
          </a:xfrm>
          <a:prstGeom prst="rect">
            <a:avLst/>
          </a:prstGeom>
          <a:noFill/>
        </p:spPr>
        <p:txBody>
          <a:bodyPr wrap="square" rtlCol="0">
            <a:spAutoFit/>
          </a:bodyPr>
          <a:lstStyle/>
          <a:p>
            <a:pPr algn="ct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T = long tail</a:t>
            </a:r>
          </a:p>
          <a:p>
            <a:pPr algn="ct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t = short tail</a:t>
            </a:r>
          </a:p>
        </p:txBody>
      </p:sp>
      <p:sp>
        <p:nvSpPr>
          <p:cNvPr id="10" name="TextBox 9">
            <a:extLst>
              <a:ext uri="{FF2B5EF4-FFF2-40B4-BE49-F238E27FC236}">
                <a16:creationId xmlns:a16="http://schemas.microsoft.com/office/drawing/2014/main" id="{9CDB43C4-C65F-3243-9486-BD7F933874AC}"/>
              </a:ext>
            </a:extLst>
          </p:cNvPr>
          <p:cNvSpPr txBox="1"/>
          <p:nvPr userDrawn="1"/>
        </p:nvSpPr>
        <p:spPr>
          <a:xfrm>
            <a:off x="8781759" y="823288"/>
            <a:ext cx="3184954" cy="4318370"/>
          </a:xfrm>
          <a:prstGeom prst="rect">
            <a:avLst/>
          </a:prstGeom>
          <a:solidFill>
            <a:srgbClr val="BFC9E5"/>
          </a:solidFill>
        </p:spPr>
        <p:txBody>
          <a:bodyPr wrap="square" rtlCol="0">
            <a:noAutofit/>
          </a:bodyP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What is the percent of chance the offspring will have a long tail?</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50%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75%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100%</a:t>
            </a:r>
          </a:p>
          <a:p>
            <a:pPr algn="ctr"/>
            <a:endPar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E0183BD6-FCBC-E848-AC2E-8C78F76D47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3962" y="823288"/>
            <a:ext cx="640080" cy="640080"/>
          </a:xfrm>
          <a:prstGeom prst="rect">
            <a:avLst/>
          </a:prstGeom>
        </p:spPr>
      </p:pic>
    </p:spTree>
    <p:extLst>
      <p:ext uri="{BB962C8B-B14F-4D97-AF65-F5344CB8AC3E}">
        <p14:creationId xmlns:p14="http://schemas.microsoft.com/office/powerpoint/2010/main" val="3659537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Content Placeholder 2"/>
          <p:cNvSpPr txBox="1">
            <a:spLocks/>
          </p:cNvSpPr>
          <p:nvPr userDrawn="1"/>
        </p:nvSpPr>
        <p:spPr>
          <a:xfrm>
            <a:off x="73572" y="738245"/>
            <a:ext cx="4288220" cy="3020364"/>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Genetics INB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Cross the two parent horses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and determine the percent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chance the offspring will have a black coat. Type the combination of alleles in each box of the Punnett square. Drag the circle below indicate the percent chance the offspring will have a black coat. </a:t>
            </a:r>
          </a:p>
        </p:txBody>
      </p:sp>
      <p:graphicFrame>
        <p:nvGraphicFramePr>
          <p:cNvPr id="2" name="Table 1">
            <a:extLst>
              <a:ext uri="{FF2B5EF4-FFF2-40B4-BE49-F238E27FC236}">
                <a16:creationId xmlns:a16="http://schemas.microsoft.com/office/drawing/2014/main" id="{B3A1583F-2A96-9346-A2A6-8DA3BE27B55E}"/>
              </a:ext>
            </a:extLst>
          </p:cNvPr>
          <p:cNvGraphicFramePr>
            <a:graphicFrameLocks noGrp="1"/>
          </p:cNvGraphicFramePr>
          <p:nvPr userDrawn="1">
            <p:extLst>
              <p:ext uri="{D42A27DB-BD31-4B8C-83A1-F6EECF244321}">
                <p14:modId xmlns:p14="http://schemas.microsoft.com/office/powerpoint/2010/main" val="1579070452"/>
              </p:ext>
            </p:extLst>
          </p:nvPr>
        </p:nvGraphicFramePr>
        <p:xfrm>
          <a:off x="5587985" y="1610873"/>
          <a:ext cx="2743200" cy="2743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142785746"/>
                    </a:ext>
                  </a:extLst>
                </a:gridCol>
                <a:gridCol w="1371600">
                  <a:extLst>
                    <a:ext uri="{9D8B030D-6E8A-4147-A177-3AD203B41FA5}">
                      <a16:colId xmlns:a16="http://schemas.microsoft.com/office/drawing/2014/main" val="1585197271"/>
                    </a:ext>
                  </a:extLst>
                </a:gridCol>
              </a:tblGrid>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3" name="TextBox 2">
            <a:extLst>
              <a:ext uri="{FF2B5EF4-FFF2-40B4-BE49-F238E27FC236}">
                <a16:creationId xmlns:a16="http://schemas.microsoft.com/office/drawing/2014/main" id="{2A1A076B-D139-7A4B-B8D0-32BB958335F1}"/>
              </a:ext>
            </a:extLst>
          </p:cNvPr>
          <p:cNvSpPr txBox="1"/>
          <p:nvPr userDrawn="1"/>
        </p:nvSpPr>
        <p:spPr>
          <a:xfrm>
            <a:off x="6038559" y="902987"/>
            <a:ext cx="1965754" cy="707886"/>
          </a:xfrm>
          <a:prstGeom prst="rect">
            <a:avLst/>
          </a:prstGeom>
          <a:noFill/>
        </p:spPr>
        <p:txBody>
          <a:bodyPr wrap="square" rtlCol="0">
            <a:spAutoFit/>
          </a:bodyPr>
          <a:lstStyle/>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b    </a:t>
            </a:r>
            <a:r>
              <a:rPr lang="en-US" sz="4000" b="1" dirty="0" err="1">
                <a:solidFill>
                  <a:srgbClr val="617CB8"/>
                </a:solidFill>
                <a:latin typeface="Verdana" panose="020B0604030504040204" pitchFamily="34" charset="0"/>
                <a:ea typeface="Verdana" panose="020B0604030504040204" pitchFamily="34" charset="0"/>
                <a:cs typeface="Verdana" panose="020B0604030504040204" pitchFamily="34" charset="0"/>
              </a:rPr>
              <a:t>b</a:t>
            </a:r>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F624233-D461-A74B-B980-D47F77563B3A}"/>
              </a:ext>
            </a:extLst>
          </p:cNvPr>
          <p:cNvSpPr txBox="1"/>
          <p:nvPr userDrawn="1"/>
        </p:nvSpPr>
        <p:spPr>
          <a:xfrm>
            <a:off x="4547790" y="1980841"/>
            <a:ext cx="1965754" cy="2154436"/>
          </a:xfrm>
          <a:prstGeom prst="rect">
            <a:avLst/>
          </a:prstGeom>
          <a:noFill/>
        </p:spPr>
        <p:txBody>
          <a:bodyPr wrap="square" rtlCol="0">
            <a:spAutoFit/>
          </a:bodyPr>
          <a:lstStyle/>
          <a:p>
            <a:r>
              <a:rPr lang="en-US" sz="5400" b="1" dirty="0">
                <a:solidFill>
                  <a:srgbClr val="617CB8"/>
                </a:solidFill>
                <a:latin typeface="Verdana" panose="020B0604030504040204" pitchFamily="34" charset="0"/>
                <a:ea typeface="Verdana" panose="020B0604030504040204" pitchFamily="34" charset="0"/>
                <a:cs typeface="Verdana" panose="020B0604030504040204" pitchFamily="34" charset="0"/>
              </a:rPr>
              <a:t>B</a:t>
            </a:r>
          </a:p>
          <a:p>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b</a:t>
            </a:r>
          </a:p>
        </p:txBody>
      </p:sp>
      <p:sp>
        <p:nvSpPr>
          <p:cNvPr id="9" name="TextBox 8">
            <a:extLst>
              <a:ext uri="{FF2B5EF4-FFF2-40B4-BE49-F238E27FC236}">
                <a16:creationId xmlns:a16="http://schemas.microsoft.com/office/drawing/2014/main" id="{DCDE4353-A8E5-594C-B706-30F6F32D0204}"/>
              </a:ext>
            </a:extLst>
          </p:cNvPr>
          <p:cNvSpPr txBox="1"/>
          <p:nvPr userDrawn="1"/>
        </p:nvSpPr>
        <p:spPr>
          <a:xfrm>
            <a:off x="5803553" y="4542467"/>
            <a:ext cx="2306386" cy="553998"/>
          </a:xfrm>
          <a:prstGeom prst="rect">
            <a:avLst/>
          </a:prstGeom>
          <a:noFill/>
        </p:spPr>
        <p:txBody>
          <a:bodyPr wrap="square" rtlCol="0">
            <a:spAutoFit/>
          </a:bodyPr>
          <a:lstStyle/>
          <a:p>
            <a:pPr algn="ctr"/>
            <a:r>
              <a:rPr lang="en-US" sz="1600" b="0" dirty="0">
                <a:solidFill>
                  <a:srgbClr val="617CB8"/>
                </a:solidFill>
                <a:latin typeface="Verdana" panose="020B0604030504040204" pitchFamily="34" charset="0"/>
                <a:ea typeface="Verdana" panose="020B0604030504040204" pitchFamily="34" charset="0"/>
                <a:cs typeface="Verdana" panose="020B0604030504040204" pitchFamily="34" charset="0"/>
              </a:rPr>
              <a:t>B</a:t>
            </a: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 = black</a:t>
            </a:r>
          </a:p>
          <a:p>
            <a:pPr algn="ct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b = chestnut</a:t>
            </a:r>
          </a:p>
        </p:txBody>
      </p:sp>
      <p:sp>
        <p:nvSpPr>
          <p:cNvPr id="10" name="TextBox 9">
            <a:extLst>
              <a:ext uri="{FF2B5EF4-FFF2-40B4-BE49-F238E27FC236}">
                <a16:creationId xmlns:a16="http://schemas.microsoft.com/office/drawing/2014/main" id="{9CDB43C4-C65F-3243-9486-BD7F933874AC}"/>
              </a:ext>
            </a:extLst>
          </p:cNvPr>
          <p:cNvSpPr txBox="1"/>
          <p:nvPr userDrawn="1"/>
        </p:nvSpPr>
        <p:spPr>
          <a:xfrm>
            <a:off x="8925339" y="823288"/>
            <a:ext cx="3041374" cy="4318370"/>
          </a:xfrm>
          <a:prstGeom prst="rect">
            <a:avLst/>
          </a:prstGeom>
          <a:solidFill>
            <a:srgbClr val="BFC9E5"/>
          </a:solidFill>
        </p:spPr>
        <p:txBody>
          <a:bodyPr wrap="square" rtlCol="0">
            <a:noAutofit/>
          </a:bodyPr>
          <a:lstStyle/>
          <a:p>
            <a:pPr algn="ct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What is the percent of chance the offspring have a black coat?</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50%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75%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100%</a:t>
            </a:r>
          </a:p>
          <a:p>
            <a:pPr algn="ctr"/>
            <a:endPar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E0183BD6-FCBC-E848-AC2E-8C78F76D47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6487" y="738245"/>
            <a:ext cx="640080" cy="640080"/>
          </a:xfrm>
          <a:prstGeom prst="rect">
            <a:avLst/>
          </a:prstGeom>
        </p:spPr>
      </p:pic>
    </p:spTree>
    <p:extLst>
      <p:ext uri="{BB962C8B-B14F-4D97-AF65-F5344CB8AC3E}">
        <p14:creationId xmlns:p14="http://schemas.microsoft.com/office/powerpoint/2010/main" val="3341502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Content Placeholder 2"/>
          <p:cNvSpPr txBox="1">
            <a:spLocks/>
          </p:cNvSpPr>
          <p:nvPr userDrawn="1"/>
        </p:nvSpPr>
        <p:spPr>
          <a:xfrm>
            <a:off x="84082" y="738245"/>
            <a:ext cx="4206563" cy="2380284"/>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Genetics INB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Cross the two parent pea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plants and determine the </a:t>
            </a:r>
            <a:b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percent chance the offspring will have white flowers. Type the combination of alleles in each box of the Punnett square. Drag the circle below indicate the percent chance the offspring will have white flowers. </a:t>
            </a:r>
          </a:p>
        </p:txBody>
      </p:sp>
      <p:graphicFrame>
        <p:nvGraphicFramePr>
          <p:cNvPr id="2" name="Table 1">
            <a:extLst>
              <a:ext uri="{FF2B5EF4-FFF2-40B4-BE49-F238E27FC236}">
                <a16:creationId xmlns:a16="http://schemas.microsoft.com/office/drawing/2014/main" id="{B3A1583F-2A96-9346-A2A6-8DA3BE27B55E}"/>
              </a:ext>
            </a:extLst>
          </p:cNvPr>
          <p:cNvGraphicFramePr>
            <a:graphicFrameLocks noGrp="1"/>
          </p:cNvGraphicFramePr>
          <p:nvPr userDrawn="1">
            <p:extLst>
              <p:ext uri="{D42A27DB-BD31-4B8C-83A1-F6EECF244321}">
                <p14:modId xmlns:p14="http://schemas.microsoft.com/office/powerpoint/2010/main" val="3636918464"/>
              </p:ext>
            </p:extLst>
          </p:nvPr>
        </p:nvGraphicFramePr>
        <p:xfrm>
          <a:off x="5587985" y="1610873"/>
          <a:ext cx="2743200" cy="2743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142785746"/>
                    </a:ext>
                  </a:extLst>
                </a:gridCol>
                <a:gridCol w="1371600">
                  <a:extLst>
                    <a:ext uri="{9D8B030D-6E8A-4147-A177-3AD203B41FA5}">
                      <a16:colId xmlns:a16="http://schemas.microsoft.com/office/drawing/2014/main" val="1585197271"/>
                    </a:ext>
                  </a:extLst>
                </a:gridCol>
              </a:tblGrid>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13716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3" name="TextBox 2">
            <a:extLst>
              <a:ext uri="{FF2B5EF4-FFF2-40B4-BE49-F238E27FC236}">
                <a16:creationId xmlns:a16="http://schemas.microsoft.com/office/drawing/2014/main" id="{2A1A076B-D139-7A4B-B8D0-32BB958335F1}"/>
              </a:ext>
            </a:extLst>
          </p:cNvPr>
          <p:cNvSpPr txBox="1"/>
          <p:nvPr userDrawn="1"/>
        </p:nvSpPr>
        <p:spPr>
          <a:xfrm>
            <a:off x="6038559" y="902987"/>
            <a:ext cx="1965754" cy="707886"/>
          </a:xfrm>
          <a:prstGeom prst="rect">
            <a:avLst/>
          </a:prstGeom>
          <a:noFill/>
        </p:spPr>
        <p:txBody>
          <a:bodyPr wrap="square" rtlCol="0">
            <a:spAutoFit/>
          </a:bodyPr>
          <a:lstStyle/>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P     </a:t>
            </a:r>
            <a:r>
              <a:rPr lang="en-US" sz="4000" b="1" dirty="0" err="1">
                <a:solidFill>
                  <a:srgbClr val="617CB8"/>
                </a:solidFill>
                <a:latin typeface="Verdana" panose="020B0604030504040204" pitchFamily="34" charset="0"/>
                <a:ea typeface="Verdana" panose="020B0604030504040204" pitchFamily="34" charset="0"/>
                <a:cs typeface="Verdana" panose="020B0604030504040204" pitchFamily="34" charset="0"/>
              </a:rPr>
              <a:t>p</a:t>
            </a:r>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F624233-D461-A74B-B980-D47F77563B3A}"/>
              </a:ext>
            </a:extLst>
          </p:cNvPr>
          <p:cNvSpPr txBox="1"/>
          <p:nvPr userDrawn="1"/>
        </p:nvSpPr>
        <p:spPr>
          <a:xfrm>
            <a:off x="4972059" y="2057043"/>
            <a:ext cx="1965754" cy="1938992"/>
          </a:xfrm>
          <a:prstGeom prst="rect">
            <a:avLst/>
          </a:prstGeom>
          <a:noFill/>
        </p:spPr>
        <p:txBody>
          <a:bodyPr wrap="square" rtlCol="0">
            <a:spAutoFit/>
          </a:bodyPr>
          <a:lstStyle/>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P</a:t>
            </a:r>
          </a:p>
          <a:p>
            <a:endPar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a:p>
            <a:r>
              <a:rPr lang="en-US" sz="4000" b="1" dirty="0">
                <a:solidFill>
                  <a:srgbClr val="617CB8"/>
                </a:solidFill>
                <a:latin typeface="Verdana" panose="020B0604030504040204" pitchFamily="34" charset="0"/>
                <a:ea typeface="Verdana" panose="020B0604030504040204" pitchFamily="34" charset="0"/>
                <a:cs typeface="Verdana" panose="020B0604030504040204" pitchFamily="34" charset="0"/>
              </a:rPr>
              <a:t>p</a:t>
            </a:r>
          </a:p>
        </p:txBody>
      </p:sp>
      <p:sp>
        <p:nvSpPr>
          <p:cNvPr id="9" name="TextBox 8">
            <a:extLst>
              <a:ext uri="{FF2B5EF4-FFF2-40B4-BE49-F238E27FC236}">
                <a16:creationId xmlns:a16="http://schemas.microsoft.com/office/drawing/2014/main" id="{DCDE4353-A8E5-594C-B706-30F6F32D0204}"/>
              </a:ext>
            </a:extLst>
          </p:cNvPr>
          <p:cNvSpPr txBox="1"/>
          <p:nvPr userDrawn="1"/>
        </p:nvSpPr>
        <p:spPr>
          <a:xfrm>
            <a:off x="5753100" y="4538739"/>
            <a:ext cx="2578085" cy="523220"/>
          </a:xfrm>
          <a:prstGeom prst="rect">
            <a:avLst/>
          </a:prstGeom>
          <a:noFill/>
        </p:spPr>
        <p:txBody>
          <a:bodyPr wrap="square" rtlCol="0">
            <a:spAutoFit/>
          </a:bodyPr>
          <a:lstStyle/>
          <a:p>
            <a:pPr algn="ct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P = purple flowers</a:t>
            </a:r>
          </a:p>
          <a:p>
            <a:pPr algn="ctr"/>
            <a:r>
              <a:rPr lang="en-US" sz="1400" b="0" dirty="0">
                <a:solidFill>
                  <a:srgbClr val="617CB8"/>
                </a:solidFill>
                <a:latin typeface="Verdana" panose="020B0604030504040204" pitchFamily="34" charset="0"/>
                <a:ea typeface="Verdana" panose="020B0604030504040204" pitchFamily="34" charset="0"/>
                <a:cs typeface="Verdana" panose="020B0604030504040204" pitchFamily="34" charset="0"/>
              </a:rPr>
              <a:t>p = white flowers</a:t>
            </a:r>
          </a:p>
        </p:txBody>
      </p:sp>
      <p:sp>
        <p:nvSpPr>
          <p:cNvPr id="10" name="TextBox 9">
            <a:extLst>
              <a:ext uri="{FF2B5EF4-FFF2-40B4-BE49-F238E27FC236}">
                <a16:creationId xmlns:a16="http://schemas.microsoft.com/office/drawing/2014/main" id="{9CDB43C4-C65F-3243-9486-BD7F933874AC}"/>
              </a:ext>
            </a:extLst>
          </p:cNvPr>
          <p:cNvSpPr txBox="1"/>
          <p:nvPr userDrawn="1"/>
        </p:nvSpPr>
        <p:spPr>
          <a:xfrm>
            <a:off x="8925339" y="823288"/>
            <a:ext cx="3041374" cy="4318370"/>
          </a:xfrm>
          <a:prstGeom prst="rect">
            <a:avLst/>
          </a:prstGeom>
          <a:solidFill>
            <a:srgbClr val="BFC9E5"/>
          </a:solidFill>
        </p:spPr>
        <p:txBody>
          <a:bodyPr wrap="square" rtlCol="0">
            <a:noAutofit/>
          </a:bodyPr>
          <a:lstStyle/>
          <a:p>
            <a:pPr algn="ctr"/>
            <a:r>
              <a:rPr lang="en-US" sz="1300" b="1" dirty="0">
                <a:solidFill>
                  <a:schemeClr val="tx1"/>
                </a:solidFill>
                <a:latin typeface="Verdana" panose="020B0604030504040204" pitchFamily="34" charset="0"/>
                <a:ea typeface="Verdana" panose="020B0604030504040204" pitchFamily="34" charset="0"/>
                <a:cs typeface="Verdana" panose="020B0604030504040204" pitchFamily="34" charset="0"/>
              </a:rPr>
              <a:t>What is the percent of chance the offspring will be white?</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50%</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75%</a:t>
            </a:r>
          </a:p>
          <a:p>
            <a:pPr algn="ctr">
              <a:lnSpc>
                <a:spcPct val="250000"/>
              </a:lnSpc>
            </a:pPr>
            <a:r>
              <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rPr>
              <a:t>100%</a:t>
            </a:r>
          </a:p>
          <a:p>
            <a:pPr algn="ctr"/>
            <a:endPar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E0183BD6-FCBC-E848-AC2E-8C78F76D47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3961" y="738245"/>
            <a:ext cx="640080" cy="640080"/>
          </a:xfrm>
          <a:prstGeom prst="rect">
            <a:avLst/>
          </a:prstGeom>
        </p:spPr>
      </p:pic>
    </p:spTree>
    <p:extLst>
      <p:ext uri="{BB962C8B-B14F-4D97-AF65-F5344CB8AC3E}">
        <p14:creationId xmlns:p14="http://schemas.microsoft.com/office/powerpoint/2010/main" val="853092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ustom Layout">
    <p:bg>
      <p:bgPr>
        <a:gradFill>
          <a:gsLst>
            <a:gs pos="0">
              <a:schemeClr val="accent1">
                <a:lumMod val="5000"/>
                <a:lumOff val="95000"/>
              </a:schemeClr>
            </a:gs>
            <a:gs pos="100000">
              <a:srgbClr val="617CB8"/>
            </a:gs>
          </a:gsLst>
          <a:lin ang="5400000" scaled="1"/>
        </a:gradFill>
        <a:effectLst/>
      </p:bgPr>
    </p:bg>
    <p:spTree>
      <p:nvGrpSpPr>
        <p:cNvPr id="1" name=""/>
        <p:cNvGrpSpPr/>
        <p:nvPr/>
      </p:nvGrpSpPr>
      <p:grpSpPr>
        <a:xfrm>
          <a:off x="0" y="0"/>
          <a:ext cx="0" cy="0"/>
          <a:chOff x="0" y="0"/>
          <a:chExt cx="0" cy="0"/>
        </a:xfrm>
      </p:grpSpPr>
      <p:sp>
        <p:nvSpPr>
          <p:cNvPr id="4" name="Content Placeholder 2"/>
          <p:cNvSpPr txBox="1">
            <a:spLocks/>
          </p:cNvSpPr>
          <p:nvPr userDrawn="1"/>
        </p:nvSpPr>
        <p:spPr>
          <a:xfrm>
            <a:off x="73572" y="738245"/>
            <a:ext cx="4217074" cy="3020364"/>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Verdana Regular"/>
                <a:ea typeface="Verdana" panose="020B0604030504040204" pitchFamily="34" charset="0"/>
                <a:cs typeface="Verdana" panose="020B0604030504040204" pitchFamily="34" charset="0"/>
              </a:rPr>
              <a:t>Cross the two parent pea plants and determine the percent chance the offspring will have wrinkled seeds. </a:t>
            </a: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Verdana Regular"/>
                <a:ea typeface="Verdana" panose="020B0604030504040204" pitchFamily="34" charset="0"/>
                <a:cs typeface="Verdana" panose="020B0604030504040204" pitchFamily="34" charset="0"/>
              </a:rPr>
              <a:t>Type the combination of alleles in each box of the Punnett square, replacing the “xx” in each box with the correct genotype. Use the complete Punnett square to answer the questions.</a:t>
            </a:r>
          </a:p>
        </p:txBody>
      </p:sp>
      <p:graphicFrame>
        <p:nvGraphicFramePr>
          <p:cNvPr id="2" name="Table 1">
            <a:extLst>
              <a:ext uri="{FF2B5EF4-FFF2-40B4-BE49-F238E27FC236}">
                <a16:creationId xmlns:a16="http://schemas.microsoft.com/office/drawing/2014/main" id="{B3A1583F-2A96-9346-A2A6-8DA3BE27B55E}"/>
              </a:ext>
            </a:extLst>
          </p:cNvPr>
          <p:cNvGraphicFramePr>
            <a:graphicFrameLocks noGrp="1"/>
          </p:cNvGraphicFramePr>
          <p:nvPr userDrawn="1">
            <p:extLst>
              <p:ext uri="{D42A27DB-BD31-4B8C-83A1-F6EECF244321}">
                <p14:modId xmlns:p14="http://schemas.microsoft.com/office/powerpoint/2010/main" val="2484356392"/>
              </p:ext>
            </p:extLst>
          </p:nvPr>
        </p:nvGraphicFramePr>
        <p:xfrm>
          <a:off x="1230923" y="3087369"/>
          <a:ext cx="1828800" cy="18288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142785746"/>
                    </a:ext>
                  </a:extLst>
                </a:gridCol>
                <a:gridCol w="914400">
                  <a:extLst>
                    <a:ext uri="{9D8B030D-6E8A-4147-A177-3AD203B41FA5}">
                      <a16:colId xmlns:a16="http://schemas.microsoft.com/office/drawing/2014/main" val="1585197271"/>
                    </a:ext>
                  </a:extLst>
                </a:gridCol>
              </a:tblGrid>
              <a:tr h="9144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3883"/>
                  </a:ext>
                </a:extLst>
              </a:tr>
              <a:tr h="914400">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534155"/>
                  </a:ext>
                </a:extLst>
              </a:tr>
            </a:tbl>
          </a:graphicData>
        </a:graphic>
      </p:graphicFrame>
      <p:sp>
        <p:nvSpPr>
          <p:cNvPr id="3" name="TextBox 2">
            <a:extLst>
              <a:ext uri="{FF2B5EF4-FFF2-40B4-BE49-F238E27FC236}">
                <a16:creationId xmlns:a16="http://schemas.microsoft.com/office/drawing/2014/main" id="{2A1A076B-D139-7A4B-B8D0-32BB958335F1}"/>
              </a:ext>
            </a:extLst>
          </p:cNvPr>
          <p:cNvSpPr txBox="1"/>
          <p:nvPr userDrawn="1"/>
        </p:nvSpPr>
        <p:spPr>
          <a:xfrm>
            <a:off x="1421002" y="2419190"/>
            <a:ext cx="178836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R    </a:t>
            </a:r>
            <a:r>
              <a:rPr kumimoji="0" lang="en-US"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a:t>
            </a:r>
          </a:p>
        </p:txBody>
      </p:sp>
      <p:sp>
        <p:nvSpPr>
          <p:cNvPr id="8" name="TextBox 7">
            <a:extLst>
              <a:ext uri="{FF2B5EF4-FFF2-40B4-BE49-F238E27FC236}">
                <a16:creationId xmlns:a16="http://schemas.microsoft.com/office/drawing/2014/main" id="{FF624233-D461-A74B-B980-D47F77563B3A}"/>
              </a:ext>
            </a:extLst>
          </p:cNvPr>
          <p:cNvSpPr txBox="1"/>
          <p:nvPr userDrawn="1"/>
        </p:nvSpPr>
        <p:spPr>
          <a:xfrm>
            <a:off x="583999" y="3334207"/>
            <a:ext cx="1965754" cy="1508105"/>
          </a:xfrm>
          <a:prstGeom prst="rect">
            <a:avLst/>
          </a:prstGeom>
          <a:noFill/>
        </p:spPr>
        <p:txBody>
          <a:bodyPr wrap="square" rtlCol="0">
            <a:spAutoFit/>
          </a:bodyPr>
          <a:lstStyle/>
          <a:p>
            <a:r>
              <a:rPr kumimoji="0" lang="en-US" sz="3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a:t>
            </a:r>
            <a:endPar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2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r</a:t>
            </a:r>
          </a:p>
        </p:txBody>
      </p:sp>
      <p:sp>
        <p:nvSpPr>
          <p:cNvPr id="9" name="TextBox 8">
            <a:extLst>
              <a:ext uri="{FF2B5EF4-FFF2-40B4-BE49-F238E27FC236}">
                <a16:creationId xmlns:a16="http://schemas.microsoft.com/office/drawing/2014/main" id="{DCDE4353-A8E5-594C-B706-30F6F32D0204}"/>
              </a:ext>
            </a:extLst>
          </p:cNvPr>
          <p:cNvSpPr txBox="1"/>
          <p:nvPr userDrawn="1"/>
        </p:nvSpPr>
        <p:spPr>
          <a:xfrm>
            <a:off x="1059182" y="4854793"/>
            <a:ext cx="2115818" cy="584775"/>
          </a:xfrm>
          <a:prstGeom prst="rect">
            <a:avLst/>
          </a:prstGeom>
          <a:noFill/>
        </p:spPr>
        <p:txBody>
          <a:bodyPr wrap="square" rtlCol="0">
            <a:spAutoFit/>
          </a:bodyPr>
          <a:lstStyle/>
          <a:p>
            <a:pPr algn="ctr"/>
            <a:r>
              <a:rPr lang="en-US" sz="1800" b="1" dirty="0">
                <a:solidFill>
                  <a:schemeClr val="tx1"/>
                </a:solidFill>
                <a:latin typeface="Verdana" panose="020B0604030504040204" pitchFamily="34" charset="0"/>
                <a:ea typeface="Verdana" panose="020B0604030504040204" pitchFamily="34" charset="0"/>
                <a:cs typeface="Verdana" panose="020B0604030504040204" pitchFamily="34" charset="0"/>
              </a:rPr>
              <a:t>R</a:t>
            </a: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 = round seed</a:t>
            </a:r>
          </a:p>
          <a:p>
            <a:pPr algn="ct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r = wrinkled seed</a:t>
            </a:r>
          </a:p>
        </p:txBody>
      </p:sp>
      <p:graphicFrame>
        <p:nvGraphicFramePr>
          <p:cNvPr id="6" name="Table 5">
            <a:extLst>
              <a:ext uri="{FF2B5EF4-FFF2-40B4-BE49-F238E27FC236}">
                <a16:creationId xmlns:a16="http://schemas.microsoft.com/office/drawing/2014/main" id="{8FC7AEF1-FE3F-4F4B-965B-B352CE373742}"/>
              </a:ext>
            </a:extLst>
          </p:cNvPr>
          <p:cNvGraphicFramePr>
            <a:graphicFrameLocks noGrp="1"/>
          </p:cNvGraphicFramePr>
          <p:nvPr userDrawn="1">
            <p:extLst>
              <p:ext uri="{D42A27DB-BD31-4B8C-83A1-F6EECF244321}">
                <p14:modId xmlns:p14="http://schemas.microsoft.com/office/powerpoint/2010/main" val="1793284914"/>
              </p:ext>
            </p:extLst>
          </p:nvPr>
        </p:nvGraphicFramePr>
        <p:xfrm>
          <a:off x="4480725" y="805047"/>
          <a:ext cx="7487096" cy="4572000"/>
        </p:xfrm>
        <a:graphic>
          <a:graphicData uri="http://schemas.openxmlformats.org/drawingml/2006/table">
            <a:tbl>
              <a:tblPr firstRow="1" bandRow="1">
                <a:tableStyleId>{5C22544A-7EE6-4342-B048-85BDC9FD1C3A}</a:tableStyleId>
              </a:tblPr>
              <a:tblGrid>
                <a:gridCol w="3743548">
                  <a:extLst>
                    <a:ext uri="{9D8B030D-6E8A-4147-A177-3AD203B41FA5}">
                      <a16:colId xmlns:a16="http://schemas.microsoft.com/office/drawing/2014/main" val="2633820936"/>
                    </a:ext>
                  </a:extLst>
                </a:gridCol>
                <a:gridCol w="3743548">
                  <a:extLst>
                    <a:ext uri="{9D8B030D-6E8A-4147-A177-3AD203B41FA5}">
                      <a16:colId xmlns:a16="http://schemas.microsoft.com/office/drawing/2014/main" val="2864954642"/>
                    </a:ext>
                  </a:extLst>
                </a:gridCol>
              </a:tblGrid>
              <a:tr h="370840">
                <a:tc>
                  <a:txBody>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Question</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617CB8"/>
                    </a:solidFill>
                  </a:tcPr>
                </a:tc>
                <a:tc>
                  <a:txBody>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Answer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617CB8"/>
                    </a:solidFill>
                  </a:tcPr>
                </a:tc>
                <a:extLst>
                  <a:ext uri="{0D108BD9-81ED-4DB2-BD59-A6C34878D82A}">
                    <a16:rowId xmlns:a16="http://schemas.microsoft.com/office/drawing/2014/main" val="2029872201"/>
                  </a:ext>
                </a:extLst>
              </a:tr>
              <a:tr h="822960">
                <a:tc>
                  <a:txBody>
                    <a:bodyPr/>
                    <a:lstStyle/>
                    <a:p>
                      <a:pPr algn="ctr"/>
                      <a:r>
                        <a:rPr lang="en-US" sz="1600" b="0" dirty="0">
                          <a:latin typeface="Verdana" panose="020B0604030504040204" pitchFamily="34" charset="0"/>
                          <a:ea typeface="Verdana" panose="020B0604030504040204" pitchFamily="34" charset="0"/>
                          <a:cs typeface="Verdana" panose="020B0604030504040204" pitchFamily="34" charset="0"/>
                        </a:rPr>
                        <a:t>What trait is being traced in this Punnett square?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C9E5">
                        <a:alpha val="60000"/>
                      </a:srgbClr>
                    </a:solidFill>
                  </a:tcPr>
                </a:tc>
                <a:tc>
                  <a:txBody>
                    <a:bodyPr/>
                    <a:lstStyle/>
                    <a:p>
                      <a:endParaRPr lang="en-US" sz="1600"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4299083"/>
                  </a:ext>
                </a:extLst>
              </a:tr>
              <a:tr h="822960">
                <a:tc>
                  <a:txBody>
                    <a:bodyPr/>
                    <a:lstStyle/>
                    <a:p>
                      <a:pPr algn="ctr"/>
                      <a:r>
                        <a:rPr lang="en-US" sz="1600" b="0" dirty="0">
                          <a:latin typeface="Verdana" panose="020B0604030504040204" pitchFamily="34" charset="0"/>
                          <a:ea typeface="Verdana" panose="020B0604030504040204" pitchFamily="34" charset="0"/>
                          <a:cs typeface="Verdana" panose="020B0604030504040204" pitchFamily="34" charset="0"/>
                        </a:rPr>
                        <a:t>What are the parent plant’s phenotype(s)?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C9E5">
                        <a:alpha val="60000"/>
                      </a:srgbClr>
                    </a:solidFill>
                  </a:tcPr>
                </a:tc>
                <a:tc>
                  <a:txBody>
                    <a:bodyPr/>
                    <a:lstStyle/>
                    <a:p>
                      <a:endParaRPr lang="en-US" sz="1600"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323242"/>
                  </a:ext>
                </a:extLst>
              </a:tr>
              <a:tr h="822960">
                <a:tc>
                  <a:txBody>
                    <a:bodyPr/>
                    <a:lstStyle/>
                    <a:p>
                      <a:pPr algn="ctr"/>
                      <a:r>
                        <a:rPr lang="en-US" sz="1600" b="0" dirty="0">
                          <a:latin typeface="Verdana" panose="020B0604030504040204" pitchFamily="34" charset="0"/>
                          <a:ea typeface="Verdana" panose="020B0604030504040204" pitchFamily="34" charset="0"/>
                          <a:cs typeface="Verdana" panose="020B0604030504040204" pitchFamily="34" charset="0"/>
                        </a:rPr>
                        <a:t>List all of the offspring genotype(s) and their corresponding phenotype(s).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C9E5">
                        <a:alpha val="60000"/>
                      </a:srgbClr>
                    </a:solidFill>
                  </a:tcPr>
                </a:tc>
                <a:tc>
                  <a:txBody>
                    <a:bodyPr/>
                    <a:lstStyle/>
                    <a:p>
                      <a:endParaRPr lang="en-US" sz="1600"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9542124"/>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Verdana" panose="020B0604030504040204" pitchFamily="34" charset="0"/>
                          <a:ea typeface="Verdana" panose="020B0604030504040204" pitchFamily="34" charset="0"/>
                          <a:cs typeface="Verdana" panose="020B0604030504040204" pitchFamily="34" charset="0"/>
                        </a:rPr>
                        <a:t>What is the percent of chance the offspring will be wrinkled?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C9E5">
                        <a:alpha val="60000"/>
                      </a:srgbClr>
                    </a:solidFill>
                  </a:tcPr>
                </a:tc>
                <a:tc>
                  <a:txBody>
                    <a:bodyPr/>
                    <a:lstStyle/>
                    <a:p>
                      <a:endParaRPr lang="en-US" sz="1600"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3824410"/>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Verdana" panose="020B0604030504040204" pitchFamily="34" charset="0"/>
                          <a:ea typeface="Verdana" panose="020B0604030504040204" pitchFamily="34" charset="0"/>
                          <a:cs typeface="Verdana" panose="020B0604030504040204" pitchFamily="34" charset="0"/>
                        </a:rPr>
                        <a:t>What is the percent of chance the offspring will be round?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C9E5">
                        <a:alpha val="60000"/>
                      </a:srgbClr>
                    </a:solidFill>
                  </a:tcPr>
                </a:tc>
                <a:tc>
                  <a:txBody>
                    <a:bodyPr/>
                    <a:lstStyle/>
                    <a:p>
                      <a:endParaRPr lang="en-US" sz="1600" dirty="0">
                        <a:latin typeface="Verdana" panose="020B060403050404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4700912"/>
                  </a:ext>
                </a:extLst>
              </a:tr>
            </a:tbl>
          </a:graphicData>
        </a:graphic>
      </p:graphicFrame>
    </p:spTree>
    <p:extLst>
      <p:ext uri="{BB962C8B-B14F-4D97-AF65-F5344CB8AC3E}">
        <p14:creationId xmlns:p14="http://schemas.microsoft.com/office/powerpoint/2010/main" val="1023577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076" name="Picture 4" descr="Red and Pink Petaled Flower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3874" y="1239520"/>
            <a:ext cx="4854432" cy="36408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5518298" y="1016538"/>
            <a:ext cx="6198781" cy="923330"/>
          </a:xfrm>
          <a:prstGeom prst="rect">
            <a:avLst/>
          </a:prstGeom>
        </p:spPr>
        <p:txBody>
          <a:bodyPr wrap="square">
            <a:spAutoFit/>
          </a:bodyPr>
          <a:lstStyle/>
          <a:p>
            <a:r>
              <a:rPr lang="en-US" sz="18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If you don't know the genotype of a plant with flowers that are a dominant color, what is the best way to determine it?</a:t>
            </a:r>
            <a:endPar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0759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5010" y="867417"/>
            <a:ext cx="11502189" cy="1015663"/>
          </a:xfrm>
          <a:prstGeom prst="rect">
            <a:avLst/>
          </a:prstGeom>
          <a:solidFill>
            <a:schemeClr val="accent3">
              <a:lumMod val="20000"/>
              <a:lumOff val="80000"/>
            </a:schemeClr>
          </a:solidFill>
          <a:ln w="28575">
            <a:solidFill>
              <a:schemeClr val="accent3">
                <a:lumMod val="75000"/>
              </a:schemeClr>
            </a:solidFill>
          </a:ln>
        </p:spPr>
        <p:txBody>
          <a:bodyPr wrap="square">
            <a:spAutoFit/>
          </a:bodyPr>
          <a:lstStyle/>
          <a:p>
            <a:r>
              <a:rPr lang="en-US" sz="20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Cat fur </a:t>
            </a:r>
            <a:r>
              <a:rPr lang="en-US" sz="2000" b="1"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color</a:t>
            </a:r>
            <a:r>
              <a:rPr lang="en-US" sz="20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is a combination of many genes</a:t>
            </a:r>
            <a:r>
              <a:rPr lang="en-US" sz="2000" b="0" i="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and cannot be calculated with one Punnett square. </a:t>
            </a:r>
            <a:r>
              <a:rPr lang="en-US" sz="20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Cat fur </a:t>
            </a:r>
            <a:r>
              <a:rPr lang="en-US" sz="2000" b="1"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length</a:t>
            </a:r>
            <a:r>
              <a:rPr lang="en-US" sz="20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however,</a:t>
            </a:r>
            <a:r>
              <a:rPr lang="en-US" sz="2000" b="0" i="0" baseline="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is a one gene inherited trait where short hair (L) is dominant to long hair (l).  </a:t>
            </a:r>
            <a:endPar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userDrawn="1"/>
        </p:nvSpPr>
        <p:spPr>
          <a:xfrm>
            <a:off x="385010" y="2153653"/>
            <a:ext cx="8025064" cy="2308324"/>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Based on</a:t>
            </a:r>
            <a:r>
              <a:rPr lang="en-US" baseline="0" dirty="0">
                <a:latin typeface="Verdana" panose="020B0604030504040204" pitchFamily="34" charset="0"/>
                <a:ea typeface="Verdana" panose="020B0604030504040204" pitchFamily="34" charset="0"/>
                <a:cs typeface="Verdana" panose="020B0604030504040204" pitchFamily="34" charset="0"/>
              </a:rPr>
              <a:t> the facts above, answer the following questions:</a:t>
            </a:r>
          </a:p>
          <a:p>
            <a:endParaRPr lang="en-US" baseline="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baseline="0" dirty="0">
                <a:latin typeface="Verdana" panose="020B0604030504040204" pitchFamily="34" charset="0"/>
                <a:ea typeface="Verdana" panose="020B0604030504040204" pitchFamily="34" charset="0"/>
                <a:cs typeface="Verdana" panose="020B0604030504040204" pitchFamily="34" charset="0"/>
              </a:rPr>
              <a:t>Why are most stray cats short hair cats, but a variety of colors?</a:t>
            </a:r>
          </a:p>
          <a:p>
            <a:pPr marL="342900" indent="-342900">
              <a:buFont typeface="+mj-lt"/>
              <a:buAutoNum type="arabicPeriod"/>
            </a:pPr>
            <a:endParaRPr lang="en-US" baseline="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baseline="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baseline="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baseline="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baseline="0" dirty="0">
                <a:latin typeface="Verdana" panose="020B0604030504040204" pitchFamily="34" charset="0"/>
                <a:ea typeface="Verdana" panose="020B0604030504040204" pitchFamily="34" charset="0"/>
                <a:cs typeface="Verdana" panose="020B0604030504040204" pitchFamily="34" charset="0"/>
              </a:rPr>
              <a:t>Can two long hair cats have short hair kittens? Why or why not?</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descr="Assorted Color Kitte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807116" y="2452236"/>
            <a:ext cx="3080083" cy="1711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05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71" name="Table 70"/>
          <p:cNvGraphicFramePr>
            <a:graphicFrameLocks noGrp="1"/>
          </p:cNvGraphicFramePr>
          <p:nvPr userDrawn="1">
            <p:extLst>
              <p:ext uri="{D42A27DB-BD31-4B8C-83A1-F6EECF244321}">
                <p14:modId xmlns:p14="http://schemas.microsoft.com/office/powerpoint/2010/main" val="2291574190"/>
              </p:ext>
            </p:extLst>
          </p:nvPr>
        </p:nvGraphicFramePr>
        <p:xfrm>
          <a:off x="6197270" y="755345"/>
          <a:ext cx="5924550" cy="4671713"/>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2952750">
                  <a:extLst>
                    <a:ext uri="{9D8B030D-6E8A-4147-A177-3AD203B41FA5}">
                      <a16:colId xmlns:a16="http://schemas.microsoft.com/office/drawing/2014/main" val="20001"/>
                    </a:ext>
                  </a:extLst>
                </a:gridCol>
              </a:tblGrid>
              <a:tr h="357648">
                <a:tc>
                  <a:txBody>
                    <a:bodyPr/>
                    <a:lstStyle/>
                    <a:p>
                      <a:r>
                        <a:rPr lang="en-US" dirty="0">
                          <a:solidFill>
                            <a:schemeClr val="tx1"/>
                          </a:solidFill>
                          <a:latin typeface="Verdana" panose="020B0604030504040204" pitchFamily="34" charset="0"/>
                        </a:rPr>
                        <a:t>Dominant Trait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dirty="0">
                          <a:solidFill>
                            <a:schemeClr val="tx1"/>
                          </a:solidFill>
                          <a:latin typeface="Verdana" panose="020B0604030504040204" pitchFamily="34" charset="0"/>
                        </a:rPr>
                        <a:t>Recessive Trait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1430594">
                <a:tc>
                  <a:txBody>
                    <a:bodyPr/>
                    <a:lstStyle/>
                    <a:p>
                      <a:r>
                        <a:rPr lang="en-US" baseline="0" dirty="0">
                          <a:latin typeface="Verdana" panose="020B0604030504040204" pitchFamily="34" charset="0"/>
                        </a:rPr>
                        <a:t>No horns</a:t>
                      </a:r>
                    </a:p>
                    <a:p>
                      <a:endParaRPr lang="en-US" baseline="0" dirty="0">
                        <a:latin typeface="Verdana" panose="020B0604030504040204" pitchFamily="34" charset="0"/>
                      </a:endParaRPr>
                    </a:p>
                    <a:p>
                      <a:endParaRPr lang="en-US" baseline="0" dirty="0">
                        <a:latin typeface="Verdana" panose="020B0604030504040204" pitchFamily="34" charset="0"/>
                      </a:endParaRP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Verdana" panose="020B0604030504040204" pitchFamily="34" charset="0"/>
                        </a:rPr>
                        <a:t>Horns</a:t>
                      </a:r>
                    </a:p>
                    <a:p>
                      <a:endParaRPr lang="en-US" dirty="0">
                        <a:latin typeface="Verdana" panose="020B0604030504040204" pitchFamily="34" charset="0"/>
                      </a:endParaRPr>
                    </a:p>
                    <a:p>
                      <a:endParaRPr lang="en-US" dirty="0">
                        <a:latin typeface="Verdana" panose="020B0604030504040204" pitchFamily="34" charset="0"/>
                      </a:endParaRPr>
                    </a:p>
                    <a:p>
                      <a:endParaRPr lang="en-US" dirty="0">
                        <a:latin typeface="Verdana" panose="020B0604030504040204" pitchFamily="34" charset="0"/>
                      </a:endParaRP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430594">
                <a:tc>
                  <a:txBody>
                    <a:bodyPr/>
                    <a:lstStyle/>
                    <a:p>
                      <a:r>
                        <a:rPr lang="en-US" dirty="0">
                          <a:latin typeface="Verdana" panose="020B0604030504040204" pitchFamily="34" charset="0"/>
                        </a:rPr>
                        <a:t>Black coat</a:t>
                      </a:r>
                    </a:p>
                    <a:p>
                      <a:endParaRPr lang="en-US" dirty="0">
                        <a:latin typeface="Verdana" panose="020B0604030504040204" pitchFamily="34" charset="0"/>
                      </a:endParaRPr>
                    </a:p>
                    <a:p>
                      <a:endParaRPr lang="en-US" dirty="0">
                        <a:latin typeface="Verdana" panose="020B0604030504040204" pitchFamily="34" charset="0"/>
                      </a:endParaRP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Verdana" panose="020B0604030504040204" pitchFamily="34" charset="0"/>
                        </a:rPr>
                        <a:t>Red coat</a:t>
                      </a:r>
                    </a:p>
                    <a:p>
                      <a:endParaRPr lang="en-US" dirty="0">
                        <a:latin typeface="Verdana" panose="020B0604030504040204" pitchFamily="34" charset="0"/>
                      </a:endParaRPr>
                    </a:p>
                    <a:p>
                      <a:endParaRPr lang="en-US" dirty="0">
                        <a:latin typeface="Verdana" panose="020B0604030504040204" pitchFamily="34" charset="0"/>
                      </a:endParaRPr>
                    </a:p>
                    <a:p>
                      <a:endParaRPr lang="en-US" dirty="0">
                        <a:latin typeface="Verdana" panose="020B0604030504040204" pitchFamily="34" charset="0"/>
                      </a:endParaRP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379873">
                <a:tc>
                  <a:txBody>
                    <a:bodyPr/>
                    <a:lstStyle/>
                    <a:p>
                      <a:r>
                        <a:rPr lang="en-US" dirty="0">
                          <a:latin typeface="Verdana" panose="020B0604030504040204" pitchFamily="34" charset="0"/>
                        </a:rPr>
                        <a:t>White face</a:t>
                      </a: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Verdana" panose="020B0604030504040204" pitchFamily="34" charset="0"/>
                        </a:rPr>
                        <a:t>Black face</a:t>
                      </a:r>
                    </a:p>
                    <a:p>
                      <a:endParaRPr lang="en-US" dirty="0">
                        <a:latin typeface="Verdana" panose="020B0604030504040204" pitchFamily="34" charset="0"/>
                      </a:endParaRPr>
                    </a:p>
                    <a:p>
                      <a:endParaRPr lang="en-US" dirty="0">
                        <a:latin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73" name="Rectangle 72"/>
          <p:cNvSpPr/>
          <p:nvPr userDrawn="1"/>
        </p:nvSpPr>
        <p:spPr>
          <a:xfrm>
            <a:off x="421105" y="1073669"/>
            <a:ext cx="5377003" cy="2862322"/>
          </a:xfrm>
          <a:prstGeom prst="rect">
            <a:avLst/>
          </a:prstGeom>
        </p:spPr>
        <p:txBody>
          <a:bodyPr wrap="square">
            <a:spAutoFit/>
          </a:bodyPr>
          <a:lstStyle/>
          <a:p>
            <a:r>
              <a:rPr lang="en-US" b="0" i="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Using the table here, if a cow only had</a:t>
            </a:r>
            <a:r>
              <a:rPr lang="en-US" b="0" i="0" baseline="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 the dominant phenotypes, what traits would be shown?  </a:t>
            </a:r>
          </a:p>
          <a:p>
            <a:endParaRPr lang="en-US" b="0" i="0" baseline="0" dirty="0">
              <a:solidFill>
                <a:srgbClr val="172B4D"/>
              </a:solidFill>
              <a:effectLst/>
              <a:latin typeface="Verdana" panose="020B0604030504040204" pitchFamily="34" charset="0"/>
              <a:ea typeface="Verdana" panose="020B0604030504040204" pitchFamily="34" charset="0"/>
              <a:cs typeface="Verdana" panose="020B0604030504040204" pitchFamily="34" charset="0"/>
            </a:endParaRPr>
          </a:p>
          <a:p>
            <a:endParaRPr lang="en-US" b="0" i="0" baseline="0" dirty="0">
              <a:solidFill>
                <a:srgbClr val="172B4D"/>
              </a:solidFill>
              <a:effectLst/>
              <a:latin typeface="Verdana" panose="020B0604030504040204" pitchFamily="34" charset="0"/>
              <a:ea typeface="Verdana" panose="020B0604030504040204" pitchFamily="34" charset="0"/>
              <a:cs typeface="Verdana" panose="020B0604030504040204" pitchFamily="34" charset="0"/>
            </a:endParaRPr>
          </a:p>
          <a:p>
            <a:endParaRPr lang="en-US" b="0" i="0" baseline="0" dirty="0">
              <a:solidFill>
                <a:srgbClr val="172B4D"/>
              </a:solidFill>
              <a:effectLst/>
              <a:latin typeface="Verdana" panose="020B0604030504040204" pitchFamily="34" charset="0"/>
              <a:ea typeface="Verdana" panose="020B0604030504040204" pitchFamily="34" charset="0"/>
              <a:cs typeface="Verdana" panose="020B0604030504040204" pitchFamily="34" charset="0"/>
            </a:endParaRPr>
          </a:p>
          <a:p>
            <a:endParaRPr lang="en-US" b="0" i="0" baseline="0" dirty="0">
              <a:solidFill>
                <a:srgbClr val="172B4D"/>
              </a:solidFill>
              <a:effectLst/>
              <a:latin typeface="Verdana" panose="020B0604030504040204" pitchFamily="34" charset="0"/>
              <a:ea typeface="Verdana" panose="020B0604030504040204" pitchFamily="34" charset="0"/>
              <a:cs typeface="Verdana" panose="020B0604030504040204" pitchFamily="34" charset="0"/>
            </a:endParaRPr>
          </a:p>
          <a:p>
            <a:r>
              <a:rPr lang="en-US" b="0" i="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Individual cows who do </a:t>
            </a:r>
            <a:r>
              <a:rPr lang="en-US" b="0" i="0" u="sng"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not</a:t>
            </a:r>
            <a:r>
              <a:rPr lang="en-US" b="0" i="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 show phenotypes related to recessive traits </a:t>
            </a:r>
            <a:br>
              <a:rPr lang="en-US" b="0" i="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br>
            <a:r>
              <a:rPr lang="en-US" b="0" i="0" dirty="0">
                <a:solidFill>
                  <a:srgbClr val="172B4D"/>
                </a:solidFill>
                <a:effectLst/>
                <a:latin typeface="Verdana" panose="020B0604030504040204" pitchFamily="34" charset="0"/>
                <a:ea typeface="Verdana" panose="020B0604030504040204" pitchFamily="34" charset="0"/>
                <a:cs typeface="Verdana" panose="020B0604030504040204" pitchFamily="34" charset="0"/>
              </a:rPr>
              <a:t>could have what types of genotype?</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A large brown cow standing on top of a dry grass field&#10;&#10;Description automatically generated">
            <a:extLst>
              <a:ext uri="{FF2B5EF4-FFF2-40B4-BE49-F238E27FC236}">
                <a16:creationId xmlns:a16="http://schemas.microsoft.com/office/drawing/2014/main" id="{1D658CAF-3D23-4F82-B713-6B1C7C1E954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69" t="18693" r="27664" b="12873"/>
          <a:stretch/>
        </p:blipFill>
        <p:spPr>
          <a:xfrm>
            <a:off x="10557009" y="4166292"/>
            <a:ext cx="1480757" cy="1163414"/>
          </a:xfrm>
          <a:prstGeom prst="rect">
            <a:avLst/>
          </a:prstGeom>
        </p:spPr>
      </p:pic>
      <p:pic>
        <p:nvPicPr>
          <p:cNvPr id="5" name="Picture 4" descr="A cow standing in a field looking at the camera&#10;&#10;Description automatically generated">
            <a:extLst>
              <a:ext uri="{FF2B5EF4-FFF2-40B4-BE49-F238E27FC236}">
                <a16:creationId xmlns:a16="http://schemas.microsoft.com/office/drawing/2014/main" id="{19BDB6B5-80CC-4EBA-AA4F-F43FB90A2E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57280" y="4226928"/>
            <a:ext cx="1439719" cy="1008253"/>
          </a:xfrm>
          <a:prstGeom prst="rect">
            <a:avLst/>
          </a:prstGeom>
        </p:spPr>
      </p:pic>
      <p:pic>
        <p:nvPicPr>
          <p:cNvPr id="7" name="Picture 6" descr="A herd of cattle standing on top of a lush green field&#10;&#10;Description automatically generated">
            <a:extLst>
              <a:ext uri="{FF2B5EF4-FFF2-40B4-BE49-F238E27FC236}">
                <a16:creationId xmlns:a16="http://schemas.microsoft.com/office/drawing/2014/main" id="{F3BCA6C3-3106-4A68-B3E5-B494D3DE85F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7746" t="24890" r="4701" b="11389"/>
          <a:stretch/>
        </p:blipFill>
        <p:spPr>
          <a:xfrm>
            <a:off x="7290806" y="2917000"/>
            <a:ext cx="1622956" cy="1018991"/>
          </a:xfrm>
          <a:prstGeom prst="rect">
            <a:avLst/>
          </a:prstGeom>
        </p:spPr>
      </p:pic>
      <p:pic>
        <p:nvPicPr>
          <p:cNvPr id="9" name="Picture 8" descr="A herd of cattle standing on top of a grass covered field&#10;&#10;Description automatically generated">
            <a:extLst>
              <a:ext uri="{FF2B5EF4-FFF2-40B4-BE49-F238E27FC236}">
                <a16:creationId xmlns:a16="http://schemas.microsoft.com/office/drawing/2014/main" id="{0A2046EF-8BBB-4163-997D-03478BD789F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087"/>
          <a:stretch/>
        </p:blipFill>
        <p:spPr>
          <a:xfrm>
            <a:off x="10414810" y="2757541"/>
            <a:ext cx="1622956" cy="1178450"/>
          </a:xfrm>
          <a:prstGeom prst="rect">
            <a:avLst/>
          </a:prstGeom>
        </p:spPr>
      </p:pic>
      <p:pic>
        <p:nvPicPr>
          <p:cNvPr id="11" name="Picture 10" descr="A large brown cow standing on top of a grass covered field&#10;&#10;Description automatically generated">
            <a:extLst>
              <a:ext uri="{FF2B5EF4-FFF2-40B4-BE49-F238E27FC236}">
                <a16:creationId xmlns:a16="http://schemas.microsoft.com/office/drawing/2014/main" id="{3D332750-25AB-47C1-9D1F-938E65721D25}"/>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13147" t="22609" r="11112" b="9166"/>
          <a:stretch/>
        </p:blipFill>
        <p:spPr>
          <a:xfrm>
            <a:off x="10071029" y="1326379"/>
            <a:ext cx="1962426" cy="1178451"/>
          </a:xfrm>
          <a:prstGeom prst="rect">
            <a:avLst/>
          </a:prstGeom>
        </p:spPr>
      </p:pic>
      <p:pic>
        <p:nvPicPr>
          <p:cNvPr id="13" name="Picture 12" descr="A herd of cattle standing on top of a grass covered field&#10;&#10;Description automatically generated">
            <a:extLst>
              <a:ext uri="{FF2B5EF4-FFF2-40B4-BE49-F238E27FC236}">
                <a16:creationId xmlns:a16="http://schemas.microsoft.com/office/drawing/2014/main" id="{361C77A6-0BC8-4079-AC32-F536BE3D03B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72884" y="1287614"/>
            <a:ext cx="1622955" cy="1217216"/>
          </a:xfrm>
          <a:prstGeom prst="rect">
            <a:avLst/>
          </a:prstGeom>
        </p:spPr>
      </p:pic>
    </p:spTree>
    <p:extLst>
      <p:ext uri="{BB962C8B-B14F-4D97-AF65-F5344CB8AC3E}">
        <p14:creationId xmlns:p14="http://schemas.microsoft.com/office/powerpoint/2010/main" val="305885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2E96EA-94DB-4EC2-B8CC-43D684C1D83F}"/>
              </a:ext>
            </a:extLst>
          </p:cNvPr>
          <p:cNvSpPr/>
          <p:nvPr userDrawn="1"/>
        </p:nvSpPr>
        <p:spPr>
          <a:xfrm>
            <a:off x="4414345" y="19800"/>
            <a:ext cx="7701455" cy="3139321"/>
          </a:xfrm>
          <a:prstGeom prst="rect">
            <a:avLst/>
          </a:prstGeom>
        </p:spPr>
        <p:txBody>
          <a:bodyPr wrap="square">
            <a:spAutoFit/>
          </a:bodyPr>
          <a:lstStyle/>
          <a:p>
            <a:pPr marL="0" indent="0">
              <a:buNone/>
            </a:pPr>
            <a:r>
              <a:rPr lang="is-IS" sz="1800" b="1" dirty="0">
                <a:latin typeface="Verdana" panose="020B0604030504040204" pitchFamily="34" charset="0"/>
                <a:ea typeface="Verdana" panose="020B0604030504040204" pitchFamily="34" charset="0"/>
              </a:rPr>
              <a:t>Give your best answer to...</a:t>
            </a:r>
            <a:br>
              <a:rPr lang="is-IS" sz="1800" b="1" dirty="0">
                <a:latin typeface="Verdana" panose="020B0604030504040204" pitchFamily="34" charset="0"/>
                <a:ea typeface="Verdana" panose="020B0604030504040204" pitchFamily="34" charset="0"/>
              </a:rPr>
            </a:br>
            <a:endParaRPr lang="is-IS" sz="1800" b="1" dirty="0">
              <a:latin typeface="Verdana" panose="020B0604030504040204" pitchFamily="34" charset="0"/>
              <a:ea typeface="Verdana" panose="020B0604030504040204" pitchFamily="34" charset="0"/>
            </a:endParaRPr>
          </a:p>
          <a:p>
            <a:pPr marL="594360" indent="-594360">
              <a:buAutoNum type="arabicPeriod"/>
            </a:pPr>
            <a:r>
              <a:rPr lang="is-IS" sz="1800" dirty="0">
                <a:latin typeface="Verdana" panose="020B0604030504040204" pitchFamily="34" charset="0"/>
                <a:ea typeface="Verdana" panose="020B0604030504040204" pitchFamily="34" charset="0"/>
              </a:rPr>
              <a:t>Define genetics.</a:t>
            </a:r>
            <a:br>
              <a:rPr lang="is-IS" sz="1800" dirty="0">
                <a:latin typeface="Verdana" panose="020B0604030504040204" pitchFamily="34" charset="0"/>
                <a:ea typeface="Verdana" panose="020B0604030504040204" pitchFamily="34" charset="0"/>
              </a:rPr>
            </a:b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r>
              <a:rPr lang="en-US" sz="1800" b="0" i="0" dirty="0">
                <a:solidFill>
                  <a:prstClr val="black"/>
                </a:solidFill>
                <a:latin typeface="Verdana Regular"/>
              </a:rPr>
              <a:t>Explain how Punnett squares are used to describe the genetic relationship between parent to offspring.</a:t>
            </a:r>
            <a:br>
              <a:rPr lang="is-IS" sz="1800" dirty="0">
                <a:latin typeface="Verdana" panose="020B0604030504040204" pitchFamily="34" charset="0"/>
                <a:ea typeface="Verdana" panose="020B0604030504040204" pitchFamily="34" charset="0"/>
              </a:rPr>
            </a:b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79513D97-490B-44B5-867D-55A05FC5D8DC}"/>
              </a:ext>
            </a:extLst>
          </p:cNvPr>
          <p:cNvSpPr/>
          <p:nvPr userDrawn="1"/>
        </p:nvSpPr>
        <p:spPr>
          <a:xfrm>
            <a:off x="-1" y="2348134"/>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Check for Understanding</a:t>
            </a:r>
          </a:p>
        </p:txBody>
      </p:sp>
    </p:spTree>
    <p:extLst>
      <p:ext uri="{BB962C8B-B14F-4D97-AF65-F5344CB8AC3E}">
        <p14:creationId xmlns:p14="http://schemas.microsoft.com/office/powerpoint/2010/main" val="2687438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75C0A-823E-4301-80B2-57CDFD64CD77}"/>
              </a:ext>
            </a:extLst>
          </p:cNvPr>
          <p:cNvSpPr/>
          <p:nvPr userDrawn="1"/>
        </p:nvSpPr>
        <p:spPr>
          <a:xfrm>
            <a:off x="0" y="2249413"/>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Still have questions?</a:t>
            </a:r>
          </a:p>
        </p:txBody>
      </p:sp>
      <p:sp>
        <p:nvSpPr>
          <p:cNvPr id="5" name="TextBox 4">
            <a:extLst>
              <a:ext uri="{FF2B5EF4-FFF2-40B4-BE49-F238E27FC236}">
                <a16:creationId xmlns:a16="http://schemas.microsoft.com/office/drawing/2014/main" id="{579DB70D-2861-44B1-B290-22BAD61EB16B}"/>
              </a:ext>
            </a:extLst>
          </p:cNvPr>
          <p:cNvSpPr txBox="1"/>
          <p:nvPr userDrawn="1"/>
        </p:nvSpPr>
        <p:spPr>
          <a:xfrm>
            <a:off x="4467109" y="648771"/>
            <a:ext cx="7660105" cy="2031325"/>
          </a:xfrm>
          <a:prstGeom prst="rect">
            <a:avLst/>
          </a:prstGeom>
          <a:noFill/>
        </p:spPr>
        <p:txBody>
          <a:bodyPr wrap="square" rtlCol="0">
            <a:spAutoFit/>
          </a:bodyPr>
          <a:lstStyle/>
          <a:p>
            <a:pPr marL="0" indent="0">
              <a:buFont typeface="Arial" panose="020B0604020202020204" pitchFamily="34" charset="0"/>
              <a:buNone/>
            </a:pPr>
            <a:r>
              <a:rPr lang="en-US" dirty="0">
                <a:latin typeface="Verdana" panose="020B0604030504040204" pitchFamily="34" charset="0"/>
                <a:ea typeface="Verdana" panose="020B0604030504040204" pitchFamily="34" charset="0"/>
              </a:rPr>
              <a:t>Which essential questions do you still need help to understand?</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408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65330-0079-476E-A4B8-06D7A9EEB0F7}"/>
              </a:ext>
            </a:extLst>
          </p:cNvPr>
          <p:cNvSpPr/>
          <p:nvPr userDrawn="1"/>
        </p:nvSpPr>
        <p:spPr>
          <a:xfrm flipH="1">
            <a:off x="6014167" y="1331447"/>
            <a:ext cx="5929161" cy="3200400"/>
          </a:xfrm>
          <a:prstGeom prst="rect">
            <a:avLst/>
          </a:prstGeom>
          <a:solidFill>
            <a:srgbClr val="617C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dirty="0">
              <a:latin typeface="Verdana" panose="020B0604030504040204" pitchFamily="34" charset="0"/>
            </a:endParaRPr>
          </a:p>
        </p:txBody>
      </p:sp>
      <p:sp>
        <p:nvSpPr>
          <p:cNvPr id="7" name="Title 1">
            <a:extLst>
              <a:ext uri="{FF2B5EF4-FFF2-40B4-BE49-F238E27FC236}">
                <a16:creationId xmlns:a16="http://schemas.microsoft.com/office/drawing/2014/main" id="{B8E2B57F-392D-484F-ABDA-284F46603205}"/>
              </a:ext>
            </a:extLst>
          </p:cNvPr>
          <p:cNvSpPr txBox="1">
            <a:spLocks/>
          </p:cNvSpPr>
          <p:nvPr userDrawn="1"/>
        </p:nvSpPr>
        <p:spPr>
          <a:xfrm flipH="1">
            <a:off x="6098247" y="1290654"/>
            <a:ext cx="5723069" cy="492949"/>
          </a:xfrm>
          <a:prstGeom prst="rect">
            <a:avLst/>
          </a:prstGeom>
        </p:spPr>
        <p:txBody>
          <a:bodyPr vert="horz" lIns="91440" tIns="45720" rIns="91440" bIns="45720" rtlCol="0" anchor="b">
            <a:normAutofit/>
          </a:bodyPr>
          <a:lstStyle>
            <a:lvl1pPr algn="l" defTabSz="731520" rtl="0" eaLnBrk="1" latinLnBrk="0" hangingPunct="1">
              <a:lnSpc>
                <a:spcPct val="90000"/>
              </a:lnSpc>
              <a:spcBef>
                <a:spcPct val="0"/>
              </a:spcBef>
              <a:buNone/>
              <a:defRPr sz="5400" kern="1200">
                <a:solidFill>
                  <a:schemeClr val="bg1"/>
                </a:solidFill>
                <a:latin typeface="+mj-lt"/>
                <a:ea typeface="+mj-ea"/>
                <a:cs typeface="+mj-cs"/>
              </a:defRPr>
            </a:lvl1pPr>
          </a:lstStyle>
          <a:p>
            <a:r>
              <a:rPr lang="en-US" sz="2000" dirty="0">
                <a:latin typeface="Verdana" panose="020B0604030504040204" pitchFamily="34" charset="0"/>
                <a:ea typeface="Verdana" panose="020B0604030504040204" pitchFamily="34" charset="0"/>
              </a:rPr>
              <a:t>Essential Questions:</a:t>
            </a:r>
          </a:p>
        </p:txBody>
      </p:sp>
      <p:pic>
        <p:nvPicPr>
          <p:cNvPr id="12" name="Picture 11">
            <a:extLst>
              <a:ext uri="{FF2B5EF4-FFF2-40B4-BE49-F238E27FC236}">
                <a16:creationId xmlns:a16="http://schemas.microsoft.com/office/drawing/2014/main" id="{9B85ED8B-D702-C544-8943-C90FBB9D24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0" r="17083"/>
          <a:stretch/>
        </p:blipFill>
        <p:spPr>
          <a:xfrm>
            <a:off x="4447895" y="1331447"/>
            <a:ext cx="1569990" cy="3200400"/>
          </a:xfrm>
          <a:prstGeom prst="rect">
            <a:avLst/>
          </a:prstGeom>
        </p:spPr>
      </p:pic>
      <p:sp>
        <p:nvSpPr>
          <p:cNvPr id="13" name="TextBox 12">
            <a:extLst>
              <a:ext uri="{FF2B5EF4-FFF2-40B4-BE49-F238E27FC236}">
                <a16:creationId xmlns:a16="http://schemas.microsoft.com/office/drawing/2014/main" id="{8D8330F8-A677-434D-8AF6-9B9FE5BBD2CF}"/>
              </a:ext>
            </a:extLst>
          </p:cNvPr>
          <p:cNvSpPr txBox="1"/>
          <p:nvPr userDrawn="1"/>
        </p:nvSpPr>
        <p:spPr>
          <a:xfrm>
            <a:off x="321013" y="136187"/>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Reflect on the Essential Questions before you dive in…</a:t>
            </a:r>
            <a:endParaRPr lang="en-US" sz="1600" dirty="0">
              <a:solidFill>
                <a:schemeClr val="bg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B14A4A41-DFF7-48C0-94B2-C5A607372B27}"/>
              </a:ext>
            </a:extLst>
          </p:cNvPr>
          <p:cNvSpPr txBox="1"/>
          <p:nvPr userDrawn="1"/>
        </p:nvSpPr>
        <p:spPr>
          <a:xfrm>
            <a:off x="321013" y="960928"/>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1. If you were quizzed today, which questions would you know the answers to already?</a:t>
            </a:r>
          </a:p>
        </p:txBody>
      </p:sp>
      <p:sp>
        <p:nvSpPr>
          <p:cNvPr id="15" name="TextBox 14">
            <a:extLst>
              <a:ext uri="{FF2B5EF4-FFF2-40B4-BE49-F238E27FC236}">
                <a16:creationId xmlns:a16="http://schemas.microsoft.com/office/drawing/2014/main" id="{4BB80C8D-DC47-42A6-9CA5-77F3F90DFCD0}"/>
              </a:ext>
            </a:extLst>
          </p:cNvPr>
          <p:cNvSpPr txBox="1"/>
          <p:nvPr userDrawn="1"/>
        </p:nvSpPr>
        <p:spPr>
          <a:xfrm>
            <a:off x="321012" y="2956766"/>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2. Which questions would you need to learn more about to answer confidently?</a:t>
            </a:r>
          </a:p>
        </p:txBody>
      </p:sp>
      <p:sp>
        <p:nvSpPr>
          <p:cNvPr id="2" name="Rectangle 1">
            <a:extLst>
              <a:ext uri="{FF2B5EF4-FFF2-40B4-BE49-F238E27FC236}">
                <a16:creationId xmlns:a16="http://schemas.microsoft.com/office/drawing/2014/main" id="{7C42A3D9-1C1A-43BC-AAFF-15F32911AD3A}"/>
              </a:ext>
            </a:extLst>
          </p:cNvPr>
          <p:cNvSpPr/>
          <p:nvPr userDrawn="1"/>
        </p:nvSpPr>
        <p:spPr>
          <a:xfrm>
            <a:off x="6096000" y="1809095"/>
            <a:ext cx="3237186" cy="2323713"/>
          </a:xfrm>
          <a:prstGeom prst="rect">
            <a:avLst/>
          </a:prstGeom>
        </p:spPr>
        <p:txBody>
          <a:bodyPr wrap="square">
            <a:spAutoFit/>
          </a:bodyPr>
          <a:lstStyle/>
          <a:p>
            <a:pPr marL="514350" marR="0" lvl="0" indent="-514350" algn="l" defTabSz="914400" rtl="0" eaLnBrk="1" fontAlgn="auto" latinLnBrk="0" hangingPunct="1">
              <a:lnSpc>
                <a:spcPct val="100000"/>
              </a:lnSpc>
              <a:spcBef>
                <a:spcPts val="600"/>
              </a:spcBef>
              <a:spcAft>
                <a:spcPts val="0"/>
              </a:spcAft>
              <a:buClrTx/>
              <a:buSzTx/>
              <a:buFont typeface="+mj-lt"/>
              <a:buAutoNum type="arabicPeriod"/>
              <a:tabLst/>
              <a:defRPr/>
            </a:pP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What is genetics?</a:t>
            </a:r>
          </a:p>
          <a:p>
            <a:pPr marL="514350" marR="0" lvl="0" indent="-514350" algn="l" defTabSz="914400" rtl="0" eaLnBrk="1" fontAlgn="auto" latinLnBrk="0" hangingPunct="1">
              <a:lnSpc>
                <a:spcPct val="100000"/>
              </a:lnSpc>
              <a:spcBef>
                <a:spcPts val="600"/>
              </a:spcBef>
              <a:spcAft>
                <a:spcPts val="0"/>
              </a:spcAft>
              <a:buClrTx/>
              <a:buSzTx/>
              <a:buFont typeface="+mj-lt"/>
              <a:buAutoNum type="arabicPeriod"/>
              <a:tabLst/>
              <a:defRPr/>
            </a:pPr>
            <a:r>
              <a:rPr kumimoji="0" lang="en-US" sz="2000" b="0" i="0" u="none" strike="noStrike" kern="1200" cap="none" spc="0" normalizeH="0" baseline="0" noProof="0" dirty="0">
                <a:ln>
                  <a:noFill/>
                </a:ln>
                <a:solidFill>
                  <a:sysClr val="window" lastClr="FFFFFF"/>
                </a:solidFill>
                <a:effectLst/>
                <a:uLnTx/>
                <a:uFillTx/>
                <a:latin typeface="Verdana" panose="020B0604030504040204" pitchFamily="34" charset="0"/>
              </a:rPr>
              <a:t>How are Punnett squares used to describe the genetic relationship between parent to offspring?</a:t>
            </a:r>
          </a:p>
        </p:txBody>
      </p:sp>
      <p:pic>
        <p:nvPicPr>
          <p:cNvPr id="11" name="Picture 10">
            <a:extLst>
              <a:ext uri="{FF2B5EF4-FFF2-40B4-BE49-F238E27FC236}">
                <a16:creationId xmlns:a16="http://schemas.microsoft.com/office/drawing/2014/main" id="{2D95F71A-D409-794E-9620-046B1712A51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2830"/>
          <a:stretch/>
        </p:blipFill>
        <p:spPr>
          <a:xfrm>
            <a:off x="9257211" y="1331125"/>
            <a:ext cx="2693044" cy="3204214"/>
          </a:xfrm>
          <a:prstGeom prst="rect">
            <a:avLst/>
          </a:prstGeom>
        </p:spPr>
      </p:pic>
    </p:spTree>
    <p:extLst>
      <p:ext uri="{BB962C8B-B14F-4D97-AF65-F5344CB8AC3E}">
        <p14:creationId xmlns:p14="http://schemas.microsoft.com/office/powerpoint/2010/main" val="301558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Image result for genetic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6320" y="309058"/>
            <a:ext cx="3323222" cy="2215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4A48C9F-F088-6444-9870-F332B9963E98}"/>
              </a:ext>
            </a:extLst>
          </p:cNvPr>
          <p:cNvSpPr/>
          <p:nvPr userDrawn="1"/>
        </p:nvSpPr>
        <p:spPr>
          <a:xfrm>
            <a:off x="345622" y="1328123"/>
            <a:ext cx="7193934" cy="2701252"/>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 study of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heredity</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which is a biological process where a parent passes certain genes onto their offspring</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Genes are inherited from both parents through sexual reproduction</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These genes express specific traits or characteristics</a:t>
            </a:r>
          </a:p>
        </p:txBody>
      </p:sp>
      <p:sp>
        <p:nvSpPr>
          <p:cNvPr id="8" name="Rectangle 7">
            <a:extLst>
              <a:ext uri="{FF2B5EF4-FFF2-40B4-BE49-F238E27FC236}">
                <a16:creationId xmlns:a16="http://schemas.microsoft.com/office/drawing/2014/main" id="{DFBFEEFA-E46B-D543-8239-75C29685E22E}"/>
              </a:ext>
            </a:extLst>
          </p:cNvPr>
          <p:cNvSpPr/>
          <p:nvPr userDrawn="1"/>
        </p:nvSpPr>
        <p:spPr>
          <a:xfrm>
            <a:off x="345621" y="779282"/>
            <a:ext cx="1794081"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Genetics</a:t>
            </a:r>
          </a:p>
        </p:txBody>
      </p:sp>
      <p:sp>
        <p:nvSpPr>
          <p:cNvPr id="5" name="TextBox 4">
            <a:extLst>
              <a:ext uri="{FF2B5EF4-FFF2-40B4-BE49-F238E27FC236}">
                <a16:creationId xmlns:a16="http://schemas.microsoft.com/office/drawing/2014/main" id="{0CEA0A26-5F91-544E-9302-7C3CB6679467}"/>
              </a:ext>
            </a:extLst>
          </p:cNvPr>
          <p:cNvSpPr txBox="1"/>
          <p:nvPr userDrawn="1"/>
        </p:nvSpPr>
        <p:spPr>
          <a:xfrm>
            <a:off x="8366320" y="2678749"/>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Define heredity in your own words.</a:t>
            </a:r>
          </a:p>
        </p:txBody>
      </p:sp>
    </p:spTree>
    <p:extLst>
      <p:ext uri="{BB962C8B-B14F-4D97-AF65-F5344CB8AC3E}">
        <p14:creationId xmlns:p14="http://schemas.microsoft.com/office/powerpoint/2010/main" val="173418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10" descr="Image result for gregor mendel"/>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870397" y="345155"/>
            <a:ext cx="2143817" cy="1786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mage result for pea plants genetic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9477" y="2505712"/>
            <a:ext cx="3644311" cy="2300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06E633-57E9-BD4D-825C-9DEFA680426C}"/>
              </a:ext>
            </a:extLst>
          </p:cNvPr>
          <p:cNvSpPr/>
          <p:nvPr userDrawn="1"/>
        </p:nvSpPr>
        <p:spPr>
          <a:xfrm>
            <a:off x="345622" y="1328123"/>
            <a:ext cx="7193934" cy="2650982"/>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“Father of modern genetics”</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Born in 1822</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A monk from Austria</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Discovered the basic principles of heredity </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Experimented on pea plants and showed that their </a:t>
            </a:r>
            <a:r>
              <a:rPr kumimoji="0" lang="en-US" sz="2400" b="0" i="1" u="sng" strike="noStrike" kern="1200" cap="none" spc="0" normalizeH="0" baseline="0" noProof="0" dirty="0">
                <a:ln>
                  <a:noFill/>
                </a:ln>
                <a:solidFill>
                  <a:sysClr val="windowText" lastClr="000000"/>
                </a:solidFill>
                <a:effectLst/>
                <a:uLnTx/>
                <a:uFillTx/>
                <a:latin typeface="Verdana" panose="020B0604030504040204" pitchFamily="34" charset="0"/>
              </a:rPr>
              <a:t>traits follow a particular pattern</a:t>
            </a:r>
          </a:p>
        </p:txBody>
      </p:sp>
      <p:sp>
        <p:nvSpPr>
          <p:cNvPr id="9" name="Rectangle 8">
            <a:extLst>
              <a:ext uri="{FF2B5EF4-FFF2-40B4-BE49-F238E27FC236}">
                <a16:creationId xmlns:a16="http://schemas.microsoft.com/office/drawing/2014/main" id="{04AB3C07-DBF7-0E4D-A970-EEA95188DDFF}"/>
              </a:ext>
            </a:extLst>
          </p:cNvPr>
          <p:cNvSpPr/>
          <p:nvPr userDrawn="1"/>
        </p:nvSpPr>
        <p:spPr>
          <a:xfrm>
            <a:off x="345621" y="779282"/>
            <a:ext cx="2924198"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Gregor Mendel</a:t>
            </a:r>
          </a:p>
        </p:txBody>
      </p:sp>
    </p:spTree>
    <p:extLst>
      <p:ext uri="{BB962C8B-B14F-4D97-AF65-F5344CB8AC3E}">
        <p14:creationId xmlns:p14="http://schemas.microsoft.com/office/powerpoint/2010/main" val="313011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4" descr="Image result for chromosome and gen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271" y="507281"/>
            <a:ext cx="3744870" cy="1641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AEDA8D4-D8C3-AC4B-9AA2-476238EC4AF8}"/>
              </a:ext>
            </a:extLst>
          </p:cNvPr>
          <p:cNvSpPr/>
          <p:nvPr userDrawn="1"/>
        </p:nvSpPr>
        <p:spPr>
          <a:xfrm>
            <a:off x="345622" y="1328123"/>
            <a:ext cx="7193934" cy="2049279"/>
          </a:xfrm>
          <a:prstGeom prst="rect">
            <a:avLst/>
          </a:prstGeom>
        </p:spPr>
        <p:txBody>
          <a:bodyPr wrap="square">
            <a:spAutoFit/>
          </a:bodyPr>
          <a:lstStyle/>
          <a:p>
            <a:pPr marL="342900" marR="0" lvl="0" indent="-342900" algn="l" defTabSz="914400" rtl="0" eaLnBrk="1" fontAlgn="auto" latinLnBrk="0" hangingPunct="1">
              <a:lnSpc>
                <a:spcPct val="90000"/>
              </a:lnSpc>
              <a:spcBef>
                <a:spcPts val="23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Chromosomes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are found in the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nucleus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of a cell and carry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genes</a:t>
            </a:r>
            <a:endPar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endParaRPr>
          </a:p>
          <a:p>
            <a:pPr marL="342900" marR="0" lvl="0" indent="-342900" algn="l" defTabSz="914400" rtl="0" eaLnBrk="1" fontAlgn="auto" latinLnBrk="0" hangingPunct="1">
              <a:lnSpc>
                <a:spcPct val="90000"/>
              </a:lnSpc>
              <a:spcBef>
                <a:spcPts val="23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Genes</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are segments of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DNA</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on a </a:t>
            </a: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chromosome</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and are responsible for inherited traits</a:t>
            </a:r>
          </a:p>
        </p:txBody>
      </p:sp>
      <p:sp>
        <p:nvSpPr>
          <p:cNvPr id="8" name="Rectangle 7">
            <a:extLst>
              <a:ext uri="{FF2B5EF4-FFF2-40B4-BE49-F238E27FC236}">
                <a16:creationId xmlns:a16="http://schemas.microsoft.com/office/drawing/2014/main" id="{E4F29606-2181-C94D-B5D0-98061C2CAA7D}"/>
              </a:ext>
            </a:extLst>
          </p:cNvPr>
          <p:cNvSpPr/>
          <p:nvPr userDrawn="1"/>
        </p:nvSpPr>
        <p:spPr>
          <a:xfrm>
            <a:off x="345621" y="779282"/>
            <a:ext cx="2553904"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Let’s Review</a:t>
            </a:r>
          </a:p>
        </p:txBody>
      </p:sp>
      <p:sp>
        <p:nvSpPr>
          <p:cNvPr id="5" name="TextBox 4">
            <a:extLst>
              <a:ext uri="{FF2B5EF4-FFF2-40B4-BE49-F238E27FC236}">
                <a16:creationId xmlns:a16="http://schemas.microsoft.com/office/drawing/2014/main" id="{66B6C454-9123-8B4B-B1C8-AE43468E6782}"/>
              </a:ext>
            </a:extLst>
          </p:cNvPr>
          <p:cNvSpPr txBox="1"/>
          <p:nvPr userDrawn="1"/>
        </p:nvSpPr>
        <p:spPr>
          <a:xfrm>
            <a:off x="8232271" y="2275818"/>
            <a:ext cx="3744870"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What is the relationship between chromosomes and DNA?</a:t>
            </a:r>
          </a:p>
        </p:txBody>
      </p:sp>
    </p:spTree>
    <p:extLst>
      <p:ext uri="{BB962C8B-B14F-4D97-AF65-F5344CB8AC3E}">
        <p14:creationId xmlns:p14="http://schemas.microsoft.com/office/powerpoint/2010/main" val="135855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2" descr="Image result for genotype and phenotype images"/>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3004" r="7513"/>
          <a:stretch/>
        </p:blipFill>
        <p:spPr bwMode="auto">
          <a:xfrm>
            <a:off x="8083853" y="154104"/>
            <a:ext cx="3950691" cy="2112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EE3986-6AE8-7B40-A19C-CEC38E2D996F}"/>
              </a:ext>
            </a:extLst>
          </p:cNvPr>
          <p:cNvSpPr/>
          <p:nvPr userDrawn="1"/>
        </p:nvSpPr>
        <p:spPr>
          <a:xfrm>
            <a:off x="345622" y="1328123"/>
            <a:ext cx="7193934" cy="2701252"/>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rPr>
              <a:t>Genotype</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 the genetic makeup of an organism</a:t>
            </a: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endParaRP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8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Phenotype</a:t>
            </a:r>
            <a:r>
              <a:rPr kumimoji="0" lang="en-US" sz="2800" b="0" i="0" u="none" strike="noStrike" kern="1200" cap="none" spc="0" normalizeH="0" baseline="0" noProof="0" dirty="0">
                <a:ln>
                  <a:noFill/>
                </a:ln>
                <a:solidFill>
                  <a:sysClr val="windowText" lastClr="000000"/>
                </a:solidFill>
                <a:effectLst/>
                <a:uLnTx/>
                <a:uFillTx/>
                <a:latin typeface="Verdana" panose="020B0604030504040204" pitchFamily="34" charset="0"/>
              </a:rPr>
              <a:t> – the appearance of an organism based on its genotype, plus environmental factors</a:t>
            </a:r>
          </a:p>
        </p:txBody>
      </p:sp>
      <p:sp>
        <p:nvSpPr>
          <p:cNvPr id="8" name="Rectangle 7">
            <a:extLst>
              <a:ext uri="{FF2B5EF4-FFF2-40B4-BE49-F238E27FC236}">
                <a16:creationId xmlns:a16="http://schemas.microsoft.com/office/drawing/2014/main" id="{71D0A190-076F-E144-A90C-A0D709813BE7}"/>
              </a:ext>
            </a:extLst>
          </p:cNvPr>
          <p:cNvSpPr/>
          <p:nvPr userDrawn="1"/>
        </p:nvSpPr>
        <p:spPr>
          <a:xfrm>
            <a:off x="345621" y="779282"/>
            <a:ext cx="2274982"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Vocabulary</a:t>
            </a:r>
          </a:p>
        </p:txBody>
      </p:sp>
      <p:sp>
        <p:nvSpPr>
          <p:cNvPr id="5" name="TextBox 4">
            <a:extLst>
              <a:ext uri="{FF2B5EF4-FFF2-40B4-BE49-F238E27FC236}">
                <a16:creationId xmlns:a16="http://schemas.microsoft.com/office/drawing/2014/main" id="{2261058E-6897-D040-ADAE-A3633DA87739}"/>
              </a:ext>
            </a:extLst>
          </p:cNvPr>
          <p:cNvSpPr txBox="1"/>
          <p:nvPr userDrawn="1"/>
        </p:nvSpPr>
        <p:spPr>
          <a:xfrm>
            <a:off x="8083853" y="2380575"/>
            <a:ext cx="3878297" cy="1384995"/>
          </a:xfrm>
          <a:prstGeom prst="rect">
            <a:avLst/>
          </a:prstGeom>
          <a:noFill/>
        </p:spPr>
        <p:txBody>
          <a:bodyPr wrap="square" rtlCol="0">
            <a:spAutoFit/>
          </a:bodyPr>
          <a:lstStyle/>
          <a:p>
            <a:r>
              <a:rPr lang="en-US" sz="1400" dirty="0">
                <a:solidFill>
                  <a:schemeClr val="bg1"/>
                </a:solidFill>
                <a:latin typeface="Verdana" panose="020B0604030504040204" pitchFamily="34" charset="0"/>
              </a:rPr>
              <a:t>Look at the graphic above. What do you think the words genotype and phenotype mean? </a:t>
            </a:r>
          </a:p>
          <a:p>
            <a:endParaRPr lang="en-US" sz="1400" dirty="0">
              <a:solidFill>
                <a:schemeClr val="bg1"/>
              </a:solidFill>
              <a:latin typeface="Verdana" panose="020B0604030504040204" pitchFamily="34" charset="0"/>
            </a:endParaRPr>
          </a:p>
          <a:p>
            <a:r>
              <a:rPr lang="en-US" sz="1400" dirty="0">
                <a:solidFill>
                  <a:schemeClr val="bg1"/>
                </a:solidFill>
                <a:latin typeface="Verdana" panose="020B0604030504040204" pitchFamily="34" charset="0"/>
              </a:rPr>
              <a:t>Don’t peek under the box on the left until you have answered the question! </a:t>
            </a:r>
          </a:p>
        </p:txBody>
      </p:sp>
    </p:spTree>
    <p:extLst>
      <p:ext uri="{BB962C8B-B14F-4D97-AF65-F5344CB8AC3E}">
        <p14:creationId xmlns:p14="http://schemas.microsoft.com/office/powerpoint/2010/main" val="2874258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2" descr="Image result for alle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39659" y="649692"/>
            <a:ext cx="3897443" cy="15796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568F746-E828-E840-B643-2E90819EE2C3}"/>
              </a:ext>
            </a:extLst>
          </p:cNvPr>
          <p:cNvSpPr/>
          <p:nvPr userDrawn="1"/>
        </p:nvSpPr>
        <p:spPr>
          <a:xfrm>
            <a:off x="345622" y="1328123"/>
            <a:ext cx="7193934" cy="1704056"/>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Variants (differences) in a gene</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Occurs on a fixed spot on a chromosome</a:t>
            </a:r>
          </a:p>
          <a:p>
            <a:pPr marL="342900" marR="0" lvl="0" indent="-342900"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In humans an allele might indicate blood type, colorblindness, or many other traits</a:t>
            </a:r>
          </a:p>
        </p:txBody>
      </p:sp>
      <p:sp>
        <p:nvSpPr>
          <p:cNvPr id="9" name="Rectangle 8">
            <a:extLst>
              <a:ext uri="{FF2B5EF4-FFF2-40B4-BE49-F238E27FC236}">
                <a16:creationId xmlns:a16="http://schemas.microsoft.com/office/drawing/2014/main" id="{FA48F08B-C960-2640-A84E-32C77E11448A}"/>
              </a:ext>
            </a:extLst>
          </p:cNvPr>
          <p:cNvSpPr/>
          <p:nvPr userDrawn="1"/>
        </p:nvSpPr>
        <p:spPr>
          <a:xfrm>
            <a:off x="345621" y="779282"/>
            <a:ext cx="1423788"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Alleles</a:t>
            </a:r>
          </a:p>
        </p:txBody>
      </p:sp>
      <p:sp>
        <p:nvSpPr>
          <p:cNvPr id="3" name="Rectangle 2">
            <a:extLst>
              <a:ext uri="{FF2B5EF4-FFF2-40B4-BE49-F238E27FC236}">
                <a16:creationId xmlns:a16="http://schemas.microsoft.com/office/drawing/2014/main" id="{E4FF14BE-21FF-6446-A4F8-D8E60F0EF739}"/>
              </a:ext>
            </a:extLst>
          </p:cNvPr>
          <p:cNvSpPr/>
          <p:nvPr userDrawn="1"/>
        </p:nvSpPr>
        <p:spPr>
          <a:xfrm>
            <a:off x="8139659" y="2447404"/>
            <a:ext cx="3897443" cy="584775"/>
          </a:xfrm>
          <a:prstGeom prst="rect">
            <a:avLst/>
          </a:prstGeom>
        </p:spPr>
        <p:txBody>
          <a:bodyPr wrap="square">
            <a:spAutoFit/>
          </a:bodyPr>
          <a:lstStyle/>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What does the allele indicate in this pair of homologous chromosome?</a:t>
            </a:r>
          </a:p>
        </p:txBody>
      </p:sp>
    </p:spTree>
    <p:extLst>
      <p:ext uri="{BB962C8B-B14F-4D97-AF65-F5344CB8AC3E}">
        <p14:creationId xmlns:p14="http://schemas.microsoft.com/office/powerpoint/2010/main" val="2535171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6AFC8A-F2C9-744C-9031-3177DEF9C477}"/>
              </a:ext>
            </a:extLst>
          </p:cNvPr>
          <p:cNvSpPr/>
          <p:nvPr userDrawn="1"/>
        </p:nvSpPr>
        <p:spPr>
          <a:xfrm>
            <a:off x="345622" y="1328123"/>
            <a:ext cx="7193934" cy="2701252"/>
          </a:xfrm>
          <a:prstGeom prst="rect">
            <a:avLst/>
          </a:prstGeom>
        </p:spPr>
        <p:txBody>
          <a:bodyPr wrap="square">
            <a:spAutoFit/>
          </a:bodyPr>
          <a:lstStyle/>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Describes how likely it is for certain phenotype traits to pass from parent to offspring</a:t>
            </a: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rPr>
              <a:t>Dominant Alleles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show their effect with only </a:t>
            </a:r>
            <a:r>
              <a:rPr kumimoji="0" lang="en-US" sz="2400" b="0" i="0" u="sng" strike="noStrike" kern="1200" cap="none" spc="0" normalizeH="0" baseline="0" noProof="0" dirty="0">
                <a:ln>
                  <a:noFill/>
                </a:ln>
                <a:solidFill>
                  <a:sysClr val="windowText" lastClr="000000"/>
                </a:solidFill>
                <a:effectLst/>
                <a:uLnTx/>
                <a:uFillTx/>
                <a:latin typeface="Verdana" panose="020B0604030504040204" pitchFamily="34" charset="0"/>
              </a:rPr>
              <a:t>one</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copy of the allele</a:t>
            </a:r>
          </a:p>
          <a:p>
            <a:pPr marL="342900" marR="0" lvl="0" indent="-342900" algn="l" defTabSz="914400" rtl="0" eaLnBrk="1" fontAlgn="auto" latinLnBrk="0" hangingPunct="1">
              <a:lnSpc>
                <a:spcPct val="90000"/>
              </a:lnSpc>
              <a:spcBef>
                <a:spcPts val="1100"/>
              </a:spcBef>
              <a:spcAft>
                <a:spcPts val="0"/>
              </a:spcAft>
              <a:buClr>
                <a:schemeClr val="tx1"/>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F3A32F"/>
                </a:solidFill>
                <a:effectLst/>
                <a:uLnTx/>
                <a:uFillTx/>
                <a:latin typeface="Verdana" panose="020B0604030504040204" pitchFamily="34" charset="0"/>
                <a:ea typeface="+mn-ea"/>
                <a:cs typeface="+mn-cs"/>
              </a:rPr>
              <a:t>Recessive Alleles </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show their effect with </a:t>
            </a:r>
            <a:r>
              <a:rPr kumimoji="0" lang="en-US" sz="2400" b="0" i="0" u="sng" strike="noStrike" kern="1200" cap="none" spc="0" normalizeH="0" baseline="0" noProof="0" dirty="0">
                <a:ln>
                  <a:noFill/>
                </a:ln>
                <a:solidFill>
                  <a:sysClr val="windowText" lastClr="000000"/>
                </a:solidFill>
                <a:effectLst/>
                <a:uLnTx/>
                <a:uFillTx/>
                <a:latin typeface="Verdana" panose="020B0604030504040204" pitchFamily="34" charset="0"/>
              </a:rPr>
              <a:t>two</a:t>
            </a:r>
            <a:r>
              <a:rPr kumimoji="0" lang="en-US" sz="2400" b="0" i="0" u="none" strike="noStrike" kern="1200" cap="none" spc="0" normalizeH="0" baseline="0" noProof="0" dirty="0">
                <a:ln>
                  <a:noFill/>
                </a:ln>
                <a:solidFill>
                  <a:sysClr val="windowText" lastClr="000000"/>
                </a:solidFill>
                <a:effectLst/>
                <a:uLnTx/>
                <a:uFillTx/>
                <a:latin typeface="Verdana" panose="020B0604030504040204" pitchFamily="34" charset="0"/>
              </a:rPr>
              <a:t> copies of the allele</a:t>
            </a:r>
          </a:p>
        </p:txBody>
      </p:sp>
      <p:sp>
        <p:nvSpPr>
          <p:cNvPr id="10" name="Rectangle 9">
            <a:extLst>
              <a:ext uri="{FF2B5EF4-FFF2-40B4-BE49-F238E27FC236}">
                <a16:creationId xmlns:a16="http://schemas.microsoft.com/office/drawing/2014/main" id="{D7989873-9D98-484C-A288-373550D38996}"/>
              </a:ext>
            </a:extLst>
          </p:cNvPr>
          <p:cNvSpPr/>
          <p:nvPr userDrawn="1"/>
        </p:nvSpPr>
        <p:spPr>
          <a:xfrm>
            <a:off x="345621" y="779282"/>
            <a:ext cx="5434501" cy="492443"/>
          </a:xfrm>
          <a:prstGeom prst="rect">
            <a:avLst/>
          </a:prstGeom>
        </p:spPr>
        <p:txBody>
          <a:bodyPr wrap="none">
            <a:spAutoFit/>
          </a:bodyPr>
          <a:lstStyle/>
          <a:p>
            <a:pPr marL="0" marR="0" lvl="0" indent="0" algn="l" defTabSz="73152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Verdana" panose="020B0604030504040204" pitchFamily="34" charset="0"/>
                <a:ea typeface="+mn-ea"/>
                <a:cs typeface="+mn-cs"/>
              </a:rPr>
              <a:t>Dominant/Recessive Alleles</a:t>
            </a:r>
          </a:p>
        </p:txBody>
      </p:sp>
      <p:sp>
        <p:nvSpPr>
          <p:cNvPr id="11" name="Rectangle 10">
            <a:extLst>
              <a:ext uri="{FF2B5EF4-FFF2-40B4-BE49-F238E27FC236}">
                <a16:creationId xmlns:a16="http://schemas.microsoft.com/office/drawing/2014/main" id="{9E39ACD6-D69F-1745-AB4B-F877CCA6725F}"/>
              </a:ext>
            </a:extLst>
          </p:cNvPr>
          <p:cNvSpPr/>
          <p:nvPr userDrawn="1"/>
        </p:nvSpPr>
        <p:spPr>
          <a:xfrm>
            <a:off x="8124668" y="3198378"/>
            <a:ext cx="3897443" cy="830997"/>
          </a:xfrm>
          <a:prstGeom prst="rect">
            <a:avLst/>
          </a:prstGeom>
        </p:spPr>
        <p:txBody>
          <a:bodyPr wrap="square">
            <a:spAutoFit/>
          </a:bodyPr>
          <a:lstStyle/>
          <a:p>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Long hair is a recessive trait in cats. How many copies of the allele is needed for the trait to show?  </a:t>
            </a:r>
          </a:p>
        </p:txBody>
      </p:sp>
      <p:pic>
        <p:nvPicPr>
          <p:cNvPr id="14" name="Picture 13" descr="A cat sitting in front of a window&#10;&#10;Description automatically generated">
            <a:extLst>
              <a:ext uri="{FF2B5EF4-FFF2-40B4-BE49-F238E27FC236}">
                <a16:creationId xmlns:a16="http://schemas.microsoft.com/office/drawing/2014/main" id="{22EA3030-9410-47B2-80F9-CACB7F4907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5148" y="280540"/>
            <a:ext cx="1471633" cy="2211246"/>
          </a:xfrm>
          <a:prstGeom prst="rect">
            <a:avLst/>
          </a:prstGeom>
        </p:spPr>
      </p:pic>
      <p:sp>
        <p:nvSpPr>
          <p:cNvPr id="7" name="TextBox 6"/>
          <p:cNvSpPr txBox="1"/>
          <p:nvPr userDrawn="1"/>
        </p:nvSpPr>
        <p:spPr>
          <a:xfrm>
            <a:off x="7968304" y="2347725"/>
            <a:ext cx="1828800" cy="646331"/>
          </a:xfrm>
          <a:prstGeom prst="rect">
            <a:avLst/>
          </a:prstGeom>
          <a:solidFill>
            <a:srgbClr val="92278F">
              <a:lumMod val="40000"/>
              <a:lumOff val="60000"/>
            </a:srgbClr>
          </a:solidFill>
          <a:ln>
            <a:solidFill>
              <a:sysClr val="windowText" lastClr="000000"/>
            </a:solidFill>
            <a:prstDash val="lgDashDot"/>
          </a:ln>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panose="020B0604030504040204" pitchFamily="34" charset="0"/>
              </a:rPr>
              <a:t>Short hair - Dominant</a:t>
            </a:r>
          </a:p>
        </p:txBody>
      </p:sp>
      <p:pic>
        <p:nvPicPr>
          <p:cNvPr id="16" name="Picture 15" descr="A cat with its mouth open&#10;&#10;Description automatically generated">
            <a:extLst>
              <a:ext uri="{FF2B5EF4-FFF2-40B4-BE49-F238E27FC236}">
                <a16:creationId xmlns:a16="http://schemas.microsoft.com/office/drawing/2014/main" id="{B23F7569-46D7-4A69-A193-9215B7D504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8896" y="822437"/>
            <a:ext cx="1471633" cy="2210380"/>
          </a:xfrm>
          <a:prstGeom prst="rect">
            <a:avLst/>
          </a:prstGeom>
        </p:spPr>
      </p:pic>
      <p:sp>
        <p:nvSpPr>
          <p:cNvPr id="8" name="TextBox 7"/>
          <p:cNvSpPr txBox="1"/>
          <p:nvPr userDrawn="1"/>
        </p:nvSpPr>
        <p:spPr>
          <a:xfrm>
            <a:off x="10277201" y="161832"/>
            <a:ext cx="1828800" cy="646331"/>
          </a:xfrm>
          <a:prstGeom prst="rect">
            <a:avLst/>
          </a:prstGeom>
          <a:solidFill>
            <a:srgbClr val="92278F">
              <a:lumMod val="40000"/>
              <a:lumOff val="60000"/>
            </a:srgbClr>
          </a:solidFill>
          <a:ln>
            <a:solidFill>
              <a:sysClr val="windowText" lastClr="000000"/>
            </a:solidFill>
            <a:prstDash val="lgDashDot"/>
          </a:ln>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panose="020B0604030504040204" pitchFamily="34" charset="0"/>
              </a:rPr>
              <a:t>Long Hair - Recessive</a:t>
            </a:r>
          </a:p>
        </p:txBody>
      </p:sp>
    </p:spTree>
    <p:extLst>
      <p:ext uri="{BB962C8B-B14F-4D97-AF65-F5344CB8AC3E}">
        <p14:creationId xmlns:p14="http://schemas.microsoft.com/office/powerpoint/2010/main" val="1898527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3.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0.xml"/><Relationship Id="rId7"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5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CC813-1CBD-48D1-BFB0-18E7EEA13DEC}"/>
              </a:ext>
            </a:extLst>
          </p:cNvPr>
          <p:cNvSpPr txBox="1"/>
          <p:nvPr userDrawn="1"/>
        </p:nvSpPr>
        <p:spPr>
          <a:xfrm>
            <a:off x="8163697" y="5227987"/>
            <a:ext cx="4028303" cy="246221"/>
          </a:xfrm>
          <a:prstGeom prst="rect">
            <a:avLst/>
          </a:prstGeom>
          <a:noFill/>
        </p:spPr>
        <p:txBody>
          <a:bodyPr wrap="square" rtlCol="0">
            <a:spAutoFit/>
          </a:bodyPr>
          <a:lstStyle/>
          <a:p>
            <a:pPr algn="r"/>
            <a:r>
              <a:rPr lang="en-US" sz="1000" dirty="0" err="1">
                <a:solidFill>
                  <a:srgbClr val="617CB8"/>
                </a:solidFill>
                <a:latin typeface="Verdana" panose="020B0604030504040204" pitchFamily="34" charset="0"/>
              </a:rPr>
              <a:t>Vers</a:t>
            </a:r>
            <a:r>
              <a:rPr lang="en-US" sz="1000" dirty="0">
                <a:solidFill>
                  <a:srgbClr val="617CB8"/>
                </a:solidFill>
                <a:latin typeface="Verdana" panose="020B0604030504040204" pitchFamily="34" charset="0"/>
              </a:rPr>
              <a:t>. 08/2020   © Kesler Science, LLC</a:t>
            </a:r>
          </a:p>
        </p:txBody>
      </p:sp>
    </p:spTree>
    <p:extLst>
      <p:ext uri="{BB962C8B-B14F-4D97-AF65-F5344CB8AC3E}">
        <p14:creationId xmlns:p14="http://schemas.microsoft.com/office/powerpoint/2010/main" val="308171574"/>
      </p:ext>
    </p:extLst>
  </p:cSld>
  <p:clrMap bg1="lt1" tx1="dk1" bg2="lt2" tx2="dk2" accent1="accent1" accent2="accent2" accent3="accent3" accent4="accent4" accent5="accent5" accent6="accent6" hlink="hlink" folHlink="folHlink"/>
  <p:sldLayoutIdLst>
    <p:sldLayoutId id="2147483762" r:id="rId1"/>
    <p:sldLayoutId id="214748376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617CB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2" name="TextBox 1">
            <a:extLst>
              <a:ext uri="{FF2B5EF4-FFF2-40B4-BE49-F238E27FC236}">
                <a16:creationId xmlns:a16="http://schemas.microsoft.com/office/drawing/2014/main" id="{CE2888A0-44CB-4552-9DC9-022D26FE6A3A}"/>
              </a:ext>
            </a:extLst>
          </p:cNvPr>
          <p:cNvSpPr txBox="1"/>
          <p:nvPr userDrawn="1"/>
        </p:nvSpPr>
        <p:spPr>
          <a:xfrm>
            <a:off x="9918357" y="5257800"/>
            <a:ext cx="2273643" cy="246221"/>
          </a:xfrm>
          <a:prstGeom prst="rect">
            <a:avLst/>
          </a:prstGeom>
          <a:noFill/>
        </p:spPr>
        <p:txBody>
          <a:bodyPr wrap="square" rtlCol="0">
            <a:spAutoFit/>
          </a:bodyPr>
          <a:lstStyle/>
          <a:p>
            <a:pPr algn="r"/>
            <a:r>
              <a:rPr lang="en-US" sz="1000" dirty="0">
                <a:solidFill>
                  <a:srgbClr val="617CB8"/>
                </a:solidFill>
                <a:latin typeface="Verdana" panose="020B0604030504040204" pitchFamily="34" charset="0"/>
              </a:rPr>
              <a:t>© Kesler Science, LLC</a:t>
            </a:r>
          </a:p>
        </p:txBody>
      </p:sp>
      <p:sp>
        <p:nvSpPr>
          <p:cNvPr id="16" name="Rectangle 15">
            <a:extLst>
              <a:ext uri="{FF2B5EF4-FFF2-40B4-BE49-F238E27FC236}">
                <a16:creationId xmlns:a16="http://schemas.microsoft.com/office/drawing/2014/main" id="{C886F784-446B-4A56-9E47-F5B0A9B172D2}"/>
              </a:ext>
            </a:extLst>
          </p:cNvPr>
          <p:cNvSpPr/>
          <p:nvPr userDrawn="1"/>
        </p:nvSpPr>
        <p:spPr>
          <a:xfrm>
            <a:off x="-1" y="0"/>
            <a:ext cx="4309353" cy="5486400"/>
          </a:xfrm>
          <a:prstGeom prst="rect">
            <a:avLst/>
          </a:prstGeom>
          <a:solidFill>
            <a:srgbClr val="617C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5" name="Title 1">
            <a:extLst>
              <a:ext uri="{FF2B5EF4-FFF2-40B4-BE49-F238E27FC236}">
                <a16:creationId xmlns:a16="http://schemas.microsoft.com/office/drawing/2014/main" id="{E14D0A40-01B8-D54F-860F-245460B3F927}"/>
              </a:ext>
            </a:extLst>
          </p:cNvPr>
          <p:cNvSpPr txBox="1">
            <a:spLocks/>
          </p:cNvSpPr>
          <p:nvPr userDrawn="1"/>
        </p:nvSpPr>
        <p:spPr>
          <a:xfrm>
            <a:off x="4309352"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617CB8"/>
                </a:solidFill>
                <a:latin typeface="Verdana" panose="020B0604030504040204" pitchFamily="34" charset="0"/>
                <a:ea typeface="Verdana" panose="020B0604030504040204" pitchFamily="34" charset="0"/>
                <a:cs typeface="Verdana" panose="020B0604030504040204" pitchFamily="34" charset="0"/>
              </a:rPr>
              <a:t>Genetics</a:t>
            </a:r>
          </a:p>
        </p:txBody>
      </p:sp>
    </p:spTree>
    <p:extLst>
      <p:ext uri="{BB962C8B-B14F-4D97-AF65-F5344CB8AC3E}">
        <p14:creationId xmlns:p14="http://schemas.microsoft.com/office/powerpoint/2010/main" val="3180784200"/>
      </p:ext>
    </p:extLst>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617CB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rgbClr val="617CB8"/>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rgbClr val="617C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7" name="Title 1">
            <a:extLst>
              <a:ext uri="{FF2B5EF4-FFF2-40B4-BE49-F238E27FC236}">
                <a16:creationId xmlns:a16="http://schemas.microsoft.com/office/drawing/2014/main" id="{116AEB38-13CA-4E16-A372-6073228DBC23}"/>
              </a:ext>
            </a:extLst>
          </p:cNvPr>
          <p:cNvSpPr txBox="1">
            <a:spLocks/>
          </p:cNvSpPr>
          <p:nvPr userDrawn="1"/>
        </p:nvSpPr>
        <p:spPr>
          <a:xfrm>
            <a:off x="-21336"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617CB8"/>
                </a:solidFill>
                <a:latin typeface="Verdana" panose="020B0604030504040204" pitchFamily="34" charset="0"/>
                <a:ea typeface="Verdana" panose="020B0604030504040204" pitchFamily="34" charset="0"/>
                <a:cs typeface="Verdana" panose="020B0604030504040204" pitchFamily="34" charset="0"/>
              </a:rPr>
              <a:t>Genetics</a:t>
            </a:r>
          </a:p>
        </p:txBody>
      </p:sp>
    </p:spTree>
    <p:extLst>
      <p:ext uri="{BB962C8B-B14F-4D97-AF65-F5344CB8AC3E}">
        <p14:creationId xmlns:p14="http://schemas.microsoft.com/office/powerpoint/2010/main" val="254735210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20" r:id="rId4"/>
    <p:sldLayoutId id="2147483821" r:id="rId5"/>
    <p:sldLayoutId id="2147483822" r:id="rId6"/>
    <p:sldLayoutId id="2147483823" r:id="rId7"/>
    <p:sldLayoutId id="2147483825" r:id="rId8"/>
    <p:sldLayoutId id="2147483828" r:id="rId9"/>
    <p:sldLayoutId id="2147483829" r:id="rId10"/>
    <p:sldLayoutId id="2147483830" r:id="rId11"/>
    <p:sldLayoutId id="2147483844" r:id="rId12"/>
    <p:sldLayoutId id="2147483845" r:id="rId13"/>
    <p:sldLayoutId id="2147483831" r:id="rId14"/>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30464-88EE-43E6-A4B3-F8AAF2373108}"/>
              </a:ext>
            </a:extLst>
          </p:cNvPr>
          <p:cNvSpPr/>
          <p:nvPr userDrawn="1"/>
        </p:nvSpPr>
        <p:spPr>
          <a:xfrm>
            <a:off x="2528" y="0"/>
            <a:ext cx="4306824" cy="5486400"/>
          </a:xfrm>
          <a:prstGeom prst="rect">
            <a:avLst/>
          </a:prstGeom>
          <a:solidFill>
            <a:srgbClr val="617C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10" name="Rectangle 9">
            <a:extLst>
              <a:ext uri="{FF2B5EF4-FFF2-40B4-BE49-F238E27FC236}">
                <a16:creationId xmlns:a16="http://schemas.microsoft.com/office/drawing/2014/main" id="{0409CC5A-52DA-4412-922E-5F82495B4DBE}"/>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Verdana" panose="020B0604030504040204" pitchFamily="34" charset="0"/>
              </a:rPr>
              <a:t>Quick Action: INB</a:t>
            </a:r>
          </a:p>
        </p:txBody>
      </p:sp>
      <p:sp>
        <p:nvSpPr>
          <p:cNvPr id="8" name="TextBox 7">
            <a:extLst>
              <a:ext uri="{FF2B5EF4-FFF2-40B4-BE49-F238E27FC236}">
                <a16:creationId xmlns:a16="http://schemas.microsoft.com/office/drawing/2014/main" id="{1886FDD2-51EF-4ED4-B264-557A90876473}"/>
              </a:ext>
            </a:extLst>
          </p:cNvPr>
          <p:cNvSpPr txBox="1"/>
          <p:nvPr userDrawn="1"/>
        </p:nvSpPr>
        <p:spPr>
          <a:xfrm>
            <a:off x="10559578"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B63284E9-7434-4837-96DC-9DA19958A0F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
        <p:nvSpPr>
          <p:cNvPr id="7" name="Title 1">
            <a:extLst>
              <a:ext uri="{FF2B5EF4-FFF2-40B4-BE49-F238E27FC236}">
                <a16:creationId xmlns:a16="http://schemas.microsoft.com/office/drawing/2014/main" id="{64066034-CE49-FC4A-A965-61CBF69C9278}"/>
              </a:ext>
            </a:extLst>
          </p:cNvPr>
          <p:cNvSpPr txBox="1">
            <a:spLocks/>
          </p:cNvSpPr>
          <p:nvPr userDrawn="1"/>
        </p:nvSpPr>
        <p:spPr>
          <a:xfrm>
            <a:off x="4309352"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617CB8"/>
                </a:solidFill>
                <a:latin typeface="Verdana" panose="020B0604030504040204" pitchFamily="34" charset="0"/>
                <a:ea typeface="Verdana" panose="020B0604030504040204" pitchFamily="34" charset="0"/>
                <a:cs typeface="Verdana" panose="020B0604030504040204" pitchFamily="34" charset="0"/>
              </a:rPr>
              <a:t>Genetics</a:t>
            </a:r>
          </a:p>
        </p:txBody>
      </p:sp>
    </p:spTree>
    <p:extLst>
      <p:ext uri="{BB962C8B-B14F-4D97-AF65-F5344CB8AC3E}">
        <p14:creationId xmlns:p14="http://schemas.microsoft.com/office/powerpoint/2010/main" val="3444502872"/>
      </p:ext>
    </p:extLst>
  </p:cSld>
  <p:clrMap bg1="lt1" tx1="dk1" bg2="lt2" tx2="dk2" accent1="accent1" accent2="accent2" accent3="accent3" accent4="accent4" accent5="accent5" accent6="accent6" hlink="hlink" folHlink="folHlink"/>
  <p:sldLayoutIdLst>
    <p:sldLayoutId id="2147483819" r:id="rId1"/>
    <p:sldLayoutId id="2147483826" r:id="rId2"/>
    <p:sldLayoutId id="2147483827" r:id="rId3"/>
    <p:sldLayoutId id="2147483840" r:id="rId4"/>
    <p:sldLayoutId id="2147483841" r:id="rId5"/>
    <p:sldLayoutId id="21474838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D63CDD-528E-034D-B0C1-9473C409681C}"/>
              </a:ext>
            </a:extLst>
          </p:cNvPr>
          <p:cNvSpPr/>
          <p:nvPr userDrawn="1"/>
        </p:nvSpPr>
        <p:spPr>
          <a:xfrm>
            <a:off x="4309352" y="0"/>
            <a:ext cx="7882648" cy="548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7" name="Rectangle 6">
            <a:extLst>
              <a:ext uri="{FF2B5EF4-FFF2-40B4-BE49-F238E27FC236}">
                <a16:creationId xmlns:a16="http://schemas.microsoft.com/office/drawing/2014/main" id="{79DB86FB-88F1-4DFB-9F8F-0BF9C22E601C}"/>
              </a:ext>
            </a:extLst>
          </p:cNvPr>
          <p:cNvSpPr/>
          <p:nvPr userDrawn="1"/>
        </p:nvSpPr>
        <p:spPr>
          <a:xfrm>
            <a:off x="-1" y="0"/>
            <a:ext cx="4309353" cy="685800"/>
          </a:xfrm>
          <a:prstGeom prst="rect">
            <a:avLst/>
          </a:prstGeom>
          <a:solidFill>
            <a:srgbClr val="F3A32F"/>
          </a:solidFill>
          <a:ln>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Verdana" panose="020B0604030504040204" pitchFamily="34" charset="0"/>
              </a:rPr>
              <a:t>Last Look</a:t>
            </a:r>
          </a:p>
        </p:txBody>
      </p:sp>
      <p:sp>
        <p:nvSpPr>
          <p:cNvPr id="8" name="Title 1">
            <a:extLst>
              <a:ext uri="{FF2B5EF4-FFF2-40B4-BE49-F238E27FC236}">
                <a16:creationId xmlns:a16="http://schemas.microsoft.com/office/drawing/2014/main" id="{488B93DE-A0D8-4397-892B-DFE8F160758A}"/>
              </a:ext>
            </a:extLst>
          </p:cNvPr>
          <p:cNvSpPr txBox="1">
            <a:spLocks/>
          </p:cNvSpPr>
          <p:nvPr userDrawn="1"/>
        </p:nvSpPr>
        <p:spPr>
          <a:xfrm>
            <a:off x="4309352" y="1"/>
            <a:ext cx="7882648" cy="685799"/>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600" b="1" i="0" dirty="0">
                <a:solidFill>
                  <a:srgbClr val="617CB8"/>
                </a:solidFill>
                <a:latin typeface="Verdana" panose="020B0604030504040204" pitchFamily="34" charset="0"/>
                <a:ea typeface="Verdana" panose="020B0604030504040204" pitchFamily="34" charset="0"/>
                <a:cs typeface="Verdana" panose="020B0604030504040204" pitchFamily="34" charset="0"/>
              </a:rPr>
              <a:t>Genetics</a:t>
            </a:r>
          </a:p>
        </p:txBody>
      </p:sp>
      <p:pic>
        <p:nvPicPr>
          <p:cNvPr id="4" name="Picture 3" descr="A picture containing drawing&#10;&#10;Description automatically generated">
            <a:extLst>
              <a:ext uri="{FF2B5EF4-FFF2-40B4-BE49-F238E27FC236}">
                <a16:creationId xmlns:a16="http://schemas.microsoft.com/office/drawing/2014/main" id="{7C91B6FC-EFB4-4050-879B-F2069C62C8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9528" b="50701"/>
          <a:stretch/>
        </p:blipFill>
        <p:spPr>
          <a:xfrm>
            <a:off x="37514" y="64008"/>
            <a:ext cx="1023631" cy="557784"/>
          </a:xfrm>
          <a:prstGeom prst="rect">
            <a:avLst/>
          </a:prstGeom>
        </p:spPr>
      </p:pic>
    </p:spTree>
    <p:extLst>
      <p:ext uri="{BB962C8B-B14F-4D97-AF65-F5344CB8AC3E}">
        <p14:creationId xmlns:p14="http://schemas.microsoft.com/office/powerpoint/2010/main" val="2093976001"/>
      </p:ext>
    </p:extLst>
  </p:cSld>
  <p:clrMap bg1="lt1" tx1="dk1" bg2="lt2" tx2="dk2" accent1="accent1" accent2="accent2" accent3="accent3" accent4="accent4" accent5="accent5" accent6="accent6" hlink="hlink" folHlink="folHlink"/>
  <p:sldLayoutIdLst>
    <p:sldLayoutId id="214748384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0D5087-9220-4391-9B77-67DA9292A56F}"/>
              </a:ext>
            </a:extLst>
          </p:cNvPr>
          <p:cNvSpPr/>
          <p:nvPr userDrawn="1"/>
        </p:nvSpPr>
        <p:spPr>
          <a:xfrm>
            <a:off x="0" y="0"/>
            <a:ext cx="12192000" cy="685800"/>
          </a:xfrm>
          <a:prstGeom prst="rect">
            <a:avLst/>
          </a:prstGeom>
          <a:solidFill>
            <a:srgbClr val="3593B4"/>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panose="020B0604030504040204" pitchFamily="34" charset="0"/>
            </a:endParaRPr>
          </a:p>
        </p:txBody>
      </p:sp>
      <p:sp>
        <p:nvSpPr>
          <p:cNvPr id="7" name="Title 1">
            <a:extLst>
              <a:ext uri="{FF2B5EF4-FFF2-40B4-BE49-F238E27FC236}">
                <a16:creationId xmlns:a16="http://schemas.microsoft.com/office/drawing/2014/main" id="{CC6C2B3C-5EFE-4AF6-9226-3508E47BB7B1}"/>
              </a:ext>
            </a:extLst>
          </p:cNvPr>
          <p:cNvSpPr txBox="1">
            <a:spLocks/>
          </p:cNvSpPr>
          <p:nvPr userDrawn="1"/>
        </p:nvSpPr>
        <p:spPr>
          <a:xfrm>
            <a:off x="896829" y="-19768"/>
            <a:ext cx="5958123"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l"/>
            <a:r>
              <a:rPr lang="en-US" sz="3600" b="0" i="0" dirty="0">
                <a:solidFill>
                  <a:schemeClr val="bg1"/>
                </a:solidFill>
                <a:latin typeface="Verdana" panose="020B0604030504040204" pitchFamily="34" charset="0"/>
                <a:ea typeface="Verdana" panose="020B0604030504040204" pitchFamily="34" charset="0"/>
                <a:cs typeface="Verdana" panose="020B0604030504040204" pitchFamily="34" charset="0"/>
              </a:rPr>
              <a:t>Think About It</a:t>
            </a:r>
          </a:p>
        </p:txBody>
      </p:sp>
      <p:sp>
        <p:nvSpPr>
          <p:cNvPr id="9" name="TextBox 8">
            <a:extLst>
              <a:ext uri="{FF2B5EF4-FFF2-40B4-BE49-F238E27FC236}">
                <a16:creationId xmlns:a16="http://schemas.microsoft.com/office/drawing/2014/main" id="{690BCD87-DED0-4CDB-83EB-703322F3D4E9}"/>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3" name="Picture 2" descr="A picture containing drawing&#10;&#10;Description automatically generated">
            <a:extLst>
              <a:ext uri="{FF2B5EF4-FFF2-40B4-BE49-F238E27FC236}">
                <a16:creationId xmlns:a16="http://schemas.microsoft.com/office/drawing/2014/main" id="{E651FA0F-1134-40B9-BCA5-ED566EB3141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1556" t="-2213" r="10025" b="53646"/>
          <a:stretch/>
        </p:blipFill>
        <p:spPr>
          <a:xfrm>
            <a:off x="71524" y="81635"/>
            <a:ext cx="825305" cy="511126"/>
          </a:xfrm>
          <a:prstGeom prst="rect">
            <a:avLst/>
          </a:prstGeom>
        </p:spPr>
      </p:pic>
    </p:spTree>
    <p:extLst>
      <p:ext uri="{BB962C8B-B14F-4D97-AF65-F5344CB8AC3E}">
        <p14:creationId xmlns:p14="http://schemas.microsoft.com/office/powerpoint/2010/main" val="141026145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3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93CEF-E856-424A-B662-7B04520B6136}"/>
              </a:ext>
            </a:extLst>
          </p:cNvPr>
          <p:cNvSpPr/>
          <p:nvPr userDrawn="1"/>
        </p:nvSpPr>
        <p:spPr>
          <a:xfrm>
            <a:off x="-1" y="0"/>
            <a:ext cx="4309353" cy="5486399"/>
          </a:xfrm>
          <a:prstGeom prst="rect">
            <a:avLst/>
          </a:prstGeom>
          <a:solidFill>
            <a:srgbClr val="0C3956"/>
          </a:solidFill>
          <a:ln>
            <a:solidFill>
              <a:srgbClr val="0C3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Picture 8">
            <a:extLst>
              <a:ext uri="{FF2B5EF4-FFF2-40B4-BE49-F238E27FC236}">
                <a16:creationId xmlns:a16="http://schemas.microsoft.com/office/drawing/2014/main" id="{F34F010E-C14F-458A-8C0E-845B96FCD20F}"/>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614884" y="889150"/>
            <a:ext cx="1079582" cy="1079582"/>
          </a:xfrm>
          <a:prstGeom prst="rect">
            <a:avLst/>
          </a:prstGeom>
          <a:effectLst/>
        </p:spPr>
      </p:pic>
    </p:spTree>
    <p:extLst>
      <p:ext uri="{BB962C8B-B14F-4D97-AF65-F5344CB8AC3E}">
        <p14:creationId xmlns:p14="http://schemas.microsoft.com/office/powerpoint/2010/main" val="2283835485"/>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FBEBAC-CD84-4662-8686-A8E4959EF431}"/>
              </a:ext>
            </a:extLst>
          </p:cNvPr>
          <p:cNvSpPr>
            <a:spLocks noGrp="1"/>
          </p:cNvSpPr>
          <p:nvPr>
            <p:ph type="ctrTitle"/>
          </p:nvPr>
        </p:nvSpPr>
        <p:spPr/>
        <p:txBody>
          <a:bodyPr/>
          <a:lstStyle/>
          <a:p>
            <a:r>
              <a:rPr lang="en-US" b="1" dirty="0">
                <a:latin typeface="Verdana" panose="020B0604030504040204" pitchFamily="34" charset="0"/>
                <a:ea typeface="Verdana" panose="020B0604030504040204" pitchFamily="34" charset="0"/>
              </a:rPr>
              <a:t>Genetics</a:t>
            </a:r>
          </a:p>
        </p:txBody>
      </p:sp>
      <p:sp>
        <p:nvSpPr>
          <p:cNvPr id="5" name="Subtitle 4">
            <a:extLst>
              <a:ext uri="{FF2B5EF4-FFF2-40B4-BE49-F238E27FC236}">
                <a16:creationId xmlns:a16="http://schemas.microsoft.com/office/drawing/2014/main" id="{6CB5FBFE-EC18-4EFF-A73E-2E047BA1AD14}"/>
              </a:ext>
            </a:extLst>
          </p:cNvPr>
          <p:cNvSpPr>
            <a:spLocks noGrp="1"/>
          </p:cNvSpPr>
          <p:nvPr>
            <p:ph type="subTitle" idx="1"/>
          </p:nvPr>
        </p:nvSpPr>
        <p:spPr/>
        <p:txBody>
          <a:bodyPr/>
          <a:lstStyle/>
          <a:p>
            <a:r>
              <a:rPr lang="en-US" dirty="0">
                <a:latin typeface="Verdana" panose="020B0604030504040204" pitchFamily="34" charset="0"/>
                <a:ea typeface="Verdana" panose="020B0604030504040204" pitchFamily="34" charset="0"/>
              </a:rPr>
              <a:t>Presented by Kesler Science</a:t>
            </a:r>
          </a:p>
        </p:txBody>
      </p:sp>
    </p:spTree>
    <p:extLst>
      <p:ext uri="{BB962C8B-B14F-4D97-AF65-F5344CB8AC3E}">
        <p14:creationId xmlns:p14="http://schemas.microsoft.com/office/powerpoint/2010/main" val="368477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0231A4-0271-9146-B3BE-451B56E48016}"/>
              </a:ext>
            </a:extLst>
          </p:cNvPr>
          <p:cNvSpPr txBox="1"/>
          <p:nvPr/>
        </p:nvSpPr>
        <p:spPr>
          <a:xfrm>
            <a:off x="8320992" y="4103326"/>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54373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39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0231A4-0271-9146-B3BE-451B56E48016}"/>
              </a:ext>
            </a:extLst>
          </p:cNvPr>
          <p:cNvSpPr txBox="1"/>
          <p:nvPr/>
        </p:nvSpPr>
        <p:spPr>
          <a:xfrm>
            <a:off x="4913639" y="1950396"/>
            <a:ext cx="667330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3" name="TextBox 2">
            <a:extLst>
              <a:ext uri="{FF2B5EF4-FFF2-40B4-BE49-F238E27FC236}">
                <a16:creationId xmlns:a16="http://schemas.microsoft.com/office/drawing/2014/main" id="{D50231A4-0271-9146-B3BE-451B56E48016}"/>
              </a:ext>
            </a:extLst>
          </p:cNvPr>
          <p:cNvSpPr txBox="1"/>
          <p:nvPr/>
        </p:nvSpPr>
        <p:spPr>
          <a:xfrm>
            <a:off x="4913638" y="3767823"/>
            <a:ext cx="667330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524866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7346D-02E9-4497-91A6-776BAA2AE662}"/>
              </a:ext>
            </a:extLst>
          </p:cNvPr>
          <p:cNvSpPr txBox="1"/>
          <p:nvPr/>
        </p:nvSpPr>
        <p:spPr>
          <a:xfrm>
            <a:off x="432624" y="1979622"/>
            <a:ext cx="5438786"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3" name="TextBox 2">
            <a:extLst>
              <a:ext uri="{FF2B5EF4-FFF2-40B4-BE49-F238E27FC236}">
                <a16:creationId xmlns:a16="http://schemas.microsoft.com/office/drawing/2014/main" id="{8447346D-02E9-4497-91A6-776BAA2AE662}"/>
              </a:ext>
            </a:extLst>
          </p:cNvPr>
          <p:cNvSpPr txBox="1"/>
          <p:nvPr/>
        </p:nvSpPr>
        <p:spPr>
          <a:xfrm>
            <a:off x="432624" y="3924727"/>
            <a:ext cx="5438786"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47833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0231A4-0271-9146-B3BE-451B56E48016}"/>
              </a:ext>
            </a:extLst>
          </p:cNvPr>
          <p:cNvSpPr txBox="1"/>
          <p:nvPr/>
        </p:nvSpPr>
        <p:spPr>
          <a:xfrm>
            <a:off x="8240851" y="3302758"/>
            <a:ext cx="347973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5" name="TextBox 4">
            <a:extLst>
              <a:ext uri="{FF2B5EF4-FFF2-40B4-BE49-F238E27FC236}">
                <a16:creationId xmlns:a16="http://schemas.microsoft.com/office/drawing/2014/main" id="{D50231A4-0271-9146-B3BE-451B56E48016}"/>
              </a:ext>
            </a:extLst>
          </p:cNvPr>
          <p:cNvSpPr txBox="1"/>
          <p:nvPr/>
        </p:nvSpPr>
        <p:spPr>
          <a:xfrm>
            <a:off x="8240851" y="4546979"/>
            <a:ext cx="347973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165241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CA8AF-1AE2-47E0-B7E5-AAFC3BBE8428}"/>
              </a:ext>
            </a:extLst>
          </p:cNvPr>
          <p:cNvSpPr/>
          <p:nvPr/>
        </p:nvSpPr>
        <p:spPr>
          <a:xfrm>
            <a:off x="94227" y="1914217"/>
            <a:ext cx="2031026" cy="1117331"/>
          </a:xfrm>
          <a:prstGeom prst="rect">
            <a:avLst/>
          </a:prstGeom>
          <a:solidFill>
            <a:srgbClr val="BFC9E5"/>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Carries two copies of the same dominant allele</a:t>
            </a:r>
          </a:p>
        </p:txBody>
      </p:sp>
      <p:sp>
        <p:nvSpPr>
          <p:cNvPr id="3" name="Rectangle 2">
            <a:extLst>
              <a:ext uri="{FF2B5EF4-FFF2-40B4-BE49-F238E27FC236}">
                <a16:creationId xmlns:a16="http://schemas.microsoft.com/office/drawing/2014/main" id="{CA22E371-C65A-4762-8552-EFB3A5F3D17E}"/>
              </a:ext>
            </a:extLst>
          </p:cNvPr>
          <p:cNvSpPr/>
          <p:nvPr/>
        </p:nvSpPr>
        <p:spPr>
          <a:xfrm>
            <a:off x="94227" y="3058895"/>
            <a:ext cx="2031026" cy="1117332"/>
          </a:xfrm>
          <a:prstGeom prst="rect">
            <a:avLst/>
          </a:prstGeom>
          <a:solidFill>
            <a:srgbClr val="BFC9E5"/>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Carries two different alleles</a:t>
            </a:r>
          </a:p>
        </p:txBody>
      </p:sp>
      <p:sp>
        <p:nvSpPr>
          <p:cNvPr id="4" name="Rectangle 3">
            <a:extLst>
              <a:ext uri="{FF2B5EF4-FFF2-40B4-BE49-F238E27FC236}">
                <a16:creationId xmlns:a16="http://schemas.microsoft.com/office/drawing/2014/main" id="{46CD3ADA-D4A9-4D59-B650-E79364830BE6}"/>
              </a:ext>
            </a:extLst>
          </p:cNvPr>
          <p:cNvSpPr/>
          <p:nvPr/>
        </p:nvSpPr>
        <p:spPr>
          <a:xfrm>
            <a:off x="2188071" y="3410888"/>
            <a:ext cx="2031026" cy="1117332"/>
          </a:xfrm>
          <a:prstGeom prst="rect">
            <a:avLst/>
          </a:prstGeom>
          <a:solidFill>
            <a:srgbClr val="BFC9E5"/>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Carries two copies of the same recessive allele</a:t>
            </a:r>
          </a:p>
        </p:txBody>
      </p:sp>
      <p:sp>
        <p:nvSpPr>
          <p:cNvPr id="6" name="Rectangle 5">
            <a:extLst>
              <a:ext uri="{FF2B5EF4-FFF2-40B4-BE49-F238E27FC236}">
                <a16:creationId xmlns:a16="http://schemas.microsoft.com/office/drawing/2014/main" id="{B44ED3A0-6332-4892-8E58-E94BBD9A7EF1}"/>
              </a:ext>
            </a:extLst>
          </p:cNvPr>
          <p:cNvSpPr/>
          <p:nvPr/>
        </p:nvSpPr>
        <p:spPr>
          <a:xfrm>
            <a:off x="2188071" y="1919666"/>
            <a:ext cx="2031026" cy="683296"/>
          </a:xfrm>
          <a:prstGeom prst="rect">
            <a:avLst/>
          </a:prstGeom>
          <a:solidFill>
            <a:srgbClr val="FFE9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BB</a:t>
            </a:r>
          </a:p>
        </p:txBody>
      </p:sp>
      <p:sp>
        <p:nvSpPr>
          <p:cNvPr id="7" name="Rectangle 6">
            <a:extLst>
              <a:ext uri="{FF2B5EF4-FFF2-40B4-BE49-F238E27FC236}">
                <a16:creationId xmlns:a16="http://schemas.microsoft.com/office/drawing/2014/main" id="{385CF722-1F69-49E9-BD45-8DE6F54ECA14}"/>
              </a:ext>
            </a:extLst>
          </p:cNvPr>
          <p:cNvSpPr/>
          <p:nvPr/>
        </p:nvSpPr>
        <p:spPr>
          <a:xfrm>
            <a:off x="2188071" y="2665277"/>
            <a:ext cx="2031026" cy="683296"/>
          </a:xfrm>
          <a:prstGeom prst="rect">
            <a:avLst/>
          </a:prstGeom>
          <a:solidFill>
            <a:srgbClr val="FFE9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Bb</a:t>
            </a:r>
          </a:p>
        </p:txBody>
      </p:sp>
      <p:sp>
        <p:nvSpPr>
          <p:cNvPr id="8" name="Rectangle 7">
            <a:extLst>
              <a:ext uri="{FF2B5EF4-FFF2-40B4-BE49-F238E27FC236}">
                <a16:creationId xmlns:a16="http://schemas.microsoft.com/office/drawing/2014/main" id="{385CF722-1F69-49E9-BD45-8DE6F54ECA14}"/>
              </a:ext>
            </a:extLst>
          </p:cNvPr>
          <p:cNvSpPr/>
          <p:nvPr/>
        </p:nvSpPr>
        <p:spPr>
          <a:xfrm>
            <a:off x="94227" y="4203574"/>
            <a:ext cx="2031026" cy="683296"/>
          </a:xfrm>
          <a:prstGeom prst="rect">
            <a:avLst/>
          </a:prstGeom>
          <a:solidFill>
            <a:srgbClr val="FFE9B8"/>
          </a:solidFill>
          <a:ln>
            <a:solidFill>
              <a:srgbClr val="617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bb</a:t>
            </a:r>
          </a:p>
        </p:txBody>
      </p:sp>
    </p:spTree>
    <p:extLst>
      <p:ext uri="{BB962C8B-B14F-4D97-AF65-F5344CB8AC3E}">
        <p14:creationId xmlns:p14="http://schemas.microsoft.com/office/powerpoint/2010/main" val="10541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231A4-0271-9146-B3BE-451B56E48016}"/>
              </a:ext>
            </a:extLst>
          </p:cNvPr>
          <p:cNvSpPr txBox="1"/>
          <p:nvPr/>
        </p:nvSpPr>
        <p:spPr>
          <a:xfrm>
            <a:off x="8213555" y="4289950"/>
            <a:ext cx="347973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22018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26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0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47346D-02E9-4497-91A6-776BAA2AE662}"/>
              </a:ext>
            </a:extLst>
          </p:cNvPr>
          <p:cNvSpPr txBox="1"/>
          <p:nvPr/>
        </p:nvSpPr>
        <p:spPr>
          <a:xfrm>
            <a:off x="408561" y="1943527"/>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10" name="TextBox 9">
            <a:extLst>
              <a:ext uri="{FF2B5EF4-FFF2-40B4-BE49-F238E27FC236}">
                <a16:creationId xmlns:a16="http://schemas.microsoft.com/office/drawing/2014/main" id="{5C00EDD8-90DB-449A-8CA5-57BE58BDB1C1}"/>
              </a:ext>
            </a:extLst>
          </p:cNvPr>
          <p:cNvSpPr txBox="1"/>
          <p:nvPr/>
        </p:nvSpPr>
        <p:spPr>
          <a:xfrm>
            <a:off x="408560" y="3930435"/>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324920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0231A4-0271-9146-B3BE-451B56E48016}"/>
              </a:ext>
            </a:extLst>
          </p:cNvPr>
          <p:cNvSpPr txBox="1"/>
          <p:nvPr/>
        </p:nvSpPr>
        <p:spPr>
          <a:xfrm>
            <a:off x="2442628" y="3425588"/>
            <a:ext cx="347973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5" name="TextBox 4">
            <a:extLst>
              <a:ext uri="{FF2B5EF4-FFF2-40B4-BE49-F238E27FC236}">
                <a16:creationId xmlns:a16="http://schemas.microsoft.com/office/drawing/2014/main" id="{D50231A4-0271-9146-B3BE-451B56E48016}"/>
              </a:ext>
            </a:extLst>
          </p:cNvPr>
          <p:cNvSpPr txBox="1"/>
          <p:nvPr/>
        </p:nvSpPr>
        <p:spPr>
          <a:xfrm>
            <a:off x="2442628" y="4435521"/>
            <a:ext cx="347973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119633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7F124CF-B768-7449-B22F-C2EE5B6F16F1}"/>
              </a:ext>
            </a:extLst>
          </p:cNvPr>
          <p:cNvSpPr/>
          <p:nvPr/>
        </p:nvSpPr>
        <p:spPr>
          <a:xfrm>
            <a:off x="1449584" y="3758609"/>
            <a:ext cx="1391478" cy="776136"/>
          </a:xfrm>
          <a:prstGeom prst="ellipse">
            <a:avLst/>
          </a:prstGeom>
          <a:noFill/>
          <a:ln w="57150">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10948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C1CBE18-A87D-394E-A2C6-01A86DD0B2D9}"/>
              </a:ext>
            </a:extLst>
          </p:cNvPr>
          <p:cNvSpPr/>
          <p:nvPr/>
        </p:nvSpPr>
        <p:spPr>
          <a:xfrm>
            <a:off x="1449584" y="3758609"/>
            <a:ext cx="1391478" cy="776136"/>
          </a:xfrm>
          <a:prstGeom prst="ellipse">
            <a:avLst/>
          </a:prstGeom>
          <a:noFill/>
          <a:ln w="57150">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2724374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A47709E-007D-3049-8CD9-00FE865A48D3}"/>
              </a:ext>
            </a:extLst>
          </p:cNvPr>
          <p:cNvSpPr/>
          <p:nvPr/>
        </p:nvSpPr>
        <p:spPr>
          <a:xfrm>
            <a:off x="1449584" y="3758609"/>
            <a:ext cx="1391478" cy="776136"/>
          </a:xfrm>
          <a:prstGeom prst="ellipse">
            <a:avLst/>
          </a:prstGeom>
          <a:noFill/>
          <a:ln w="57150">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44096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7346D-02E9-4497-91A6-776BAA2AE662}"/>
              </a:ext>
            </a:extLst>
          </p:cNvPr>
          <p:cNvSpPr txBox="1"/>
          <p:nvPr/>
        </p:nvSpPr>
        <p:spPr>
          <a:xfrm>
            <a:off x="733412" y="3050433"/>
            <a:ext cx="7448061"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3" name="TextBox 2">
            <a:extLst>
              <a:ext uri="{FF2B5EF4-FFF2-40B4-BE49-F238E27FC236}">
                <a16:creationId xmlns:a16="http://schemas.microsoft.com/office/drawing/2014/main" id="{8447346D-02E9-4497-91A6-776BAA2AE662}"/>
              </a:ext>
            </a:extLst>
          </p:cNvPr>
          <p:cNvSpPr txBox="1"/>
          <p:nvPr/>
        </p:nvSpPr>
        <p:spPr>
          <a:xfrm>
            <a:off x="733413" y="4418022"/>
            <a:ext cx="7448060"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20002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876C08-71E7-7E4D-8CDC-77B75A120B76}"/>
              </a:ext>
            </a:extLst>
          </p:cNvPr>
          <p:cNvSpPr txBox="1"/>
          <p:nvPr/>
        </p:nvSpPr>
        <p:spPr>
          <a:xfrm>
            <a:off x="1255594" y="3204475"/>
            <a:ext cx="860078" cy="461665"/>
          </a:xfrm>
          <a:prstGeom prst="rect">
            <a:avLst/>
          </a:prstGeom>
          <a:solidFill>
            <a:schemeClr val="bg1"/>
          </a:solidFill>
        </p:spPr>
        <p:txBody>
          <a:bodyPr wrap="square" rtlCol="0">
            <a:spAutoFit/>
          </a:bodyPr>
          <a:lstStyle/>
          <a:p>
            <a:pPr algn="ctr"/>
            <a:r>
              <a:rPr lang="en-US" sz="2400" dirty="0">
                <a:solidFill>
                  <a:schemeClr val="tx1">
                    <a:lumMod val="50000"/>
                    <a:lumOff val="50000"/>
                  </a:schemeClr>
                </a:solidFill>
                <a:latin typeface="Verdana" panose="020B0604030504040204" pitchFamily="34" charset="0"/>
              </a:rPr>
              <a:t>xx</a:t>
            </a:r>
            <a:endParaRPr lang="en-US" sz="1100" dirty="0">
              <a:solidFill>
                <a:schemeClr val="tx1">
                  <a:lumMod val="50000"/>
                  <a:lumOff val="50000"/>
                </a:schemeClr>
              </a:solidFill>
              <a:latin typeface="Verdana" panose="020B0604030504040204" pitchFamily="34" charset="0"/>
            </a:endParaRPr>
          </a:p>
        </p:txBody>
      </p:sp>
      <p:graphicFrame>
        <p:nvGraphicFramePr>
          <p:cNvPr id="8" name="Table 7">
            <a:extLst>
              <a:ext uri="{FF2B5EF4-FFF2-40B4-BE49-F238E27FC236}">
                <a16:creationId xmlns:a16="http://schemas.microsoft.com/office/drawing/2014/main" id="{BF22B890-FC38-A142-83E2-ABFE199A427B}"/>
              </a:ext>
            </a:extLst>
          </p:cNvPr>
          <p:cNvGraphicFramePr>
            <a:graphicFrameLocks noGrp="1"/>
          </p:cNvGraphicFramePr>
          <p:nvPr>
            <p:extLst>
              <p:ext uri="{D42A27DB-BD31-4B8C-83A1-F6EECF244321}">
                <p14:modId xmlns:p14="http://schemas.microsoft.com/office/powerpoint/2010/main" val="963493537"/>
              </p:ext>
            </p:extLst>
          </p:nvPr>
        </p:nvGraphicFramePr>
        <p:xfrm>
          <a:off x="8243047" y="1258901"/>
          <a:ext cx="3743548" cy="4114800"/>
        </p:xfrm>
        <a:graphic>
          <a:graphicData uri="http://schemas.openxmlformats.org/drawingml/2006/table">
            <a:tbl>
              <a:tblPr>
                <a:tableStyleId>{2D5ABB26-0587-4C30-8999-92F81FD0307C}</a:tableStyleId>
              </a:tblPr>
              <a:tblGrid>
                <a:gridCol w="3743548">
                  <a:extLst>
                    <a:ext uri="{9D8B030D-6E8A-4147-A177-3AD203B41FA5}">
                      <a16:colId xmlns:a16="http://schemas.microsoft.com/office/drawing/2014/main" val="676540034"/>
                    </a:ext>
                  </a:extLst>
                </a:gridCol>
              </a:tblGrid>
              <a:tr h="822960">
                <a:tc>
                  <a:txBody>
                    <a:bodyPr/>
                    <a:lstStyle/>
                    <a:p>
                      <a:r>
                        <a:rPr lang="en-US" sz="1400" b="0" dirty="0">
                          <a:solidFill>
                            <a:schemeClr val="tx1">
                              <a:lumMod val="50000"/>
                              <a:lumOff val="50000"/>
                            </a:schemeClr>
                          </a:solidFill>
                        </a:rPr>
                        <a:t>Type your answer here</a:t>
                      </a:r>
                      <a:endParaRPr lang="en-US" sz="14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303956802"/>
                  </a:ext>
                </a:extLst>
              </a:tr>
              <a:tr h="822960">
                <a:tc>
                  <a:txBody>
                    <a:bodyPr/>
                    <a:lstStyle/>
                    <a:p>
                      <a:r>
                        <a:rPr lang="en-US" sz="1400" b="0" dirty="0">
                          <a:solidFill>
                            <a:schemeClr val="tx1">
                              <a:lumMod val="50000"/>
                              <a:lumOff val="50000"/>
                            </a:schemeClr>
                          </a:solidFill>
                        </a:rPr>
                        <a:t>Type your answer here</a:t>
                      </a:r>
                      <a:endParaRPr lang="en-US" sz="14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527685549"/>
                  </a:ext>
                </a:extLst>
              </a:tr>
              <a:tr h="822960">
                <a:tc>
                  <a:txBody>
                    <a:bodyPr/>
                    <a:lstStyle/>
                    <a:p>
                      <a:r>
                        <a:rPr lang="en-US" sz="1400" b="0" dirty="0">
                          <a:solidFill>
                            <a:schemeClr val="tx1">
                              <a:lumMod val="50000"/>
                              <a:lumOff val="50000"/>
                            </a:schemeClr>
                          </a:solidFill>
                        </a:rPr>
                        <a:t>Type your answer here</a:t>
                      </a:r>
                      <a:endParaRPr lang="en-US" sz="14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533124898"/>
                  </a:ext>
                </a:extLst>
              </a:tr>
              <a:tr h="822960">
                <a:tc>
                  <a:txBody>
                    <a:bodyPr/>
                    <a:lstStyle/>
                    <a:p>
                      <a:r>
                        <a:rPr lang="en-US" sz="1400" b="0" dirty="0">
                          <a:solidFill>
                            <a:schemeClr val="tx1">
                              <a:lumMod val="50000"/>
                              <a:lumOff val="50000"/>
                            </a:schemeClr>
                          </a:solidFill>
                        </a:rPr>
                        <a:t>Type your answer here</a:t>
                      </a:r>
                      <a:endParaRPr lang="en-US" sz="14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470520897"/>
                  </a:ext>
                </a:extLst>
              </a:tr>
              <a:tr h="822960">
                <a:tc>
                  <a:txBody>
                    <a:bodyPr/>
                    <a:lstStyle/>
                    <a:p>
                      <a:r>
                        <a:rPr lang="en-US" sz="1400" b="0" dirty="0">
                          <a:solidFill>
                            <a:schemeClr val="tx1">
                              <a:lumMod val="50000"/>
                              <a:lumOff val="50000"/>
                            </a:schemeClr>
                          </a:solidFill>
                        </a:rPr>
                        <a:t>Type your answer here</a:t>
                      </a:r>
                      <a:endParaRPr lang="en-US" sz="1400" b="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368002447"/>
                  </a:ext>
                </a:extLst>
              </a:tr>
            </a:tbl>
          </a:graphicData>
        </a:graphic>
      </p:graphicFrame>
      <p:sp>
        <p:nvSpPr>
          <p:cNvPr id="7" name="TextBox 6">
            <a:extLst>
              <a:ext uri="{FF2B5EF4-FFF2-40B4-BE49-F238E27FC236}">
                <a16:creationId xmlns:a16="http://schemas.microsoft.com/office/drawing/2014/main" id="{FC876C08-71E7-7E4D-8CDC-77B75A120B76}"/>
              </a:ext>
            </a:extLst>
          </p:cNvPr>
          <p:cNvSpPr txBox="1"/>
          <p:nvPr/>
        </p:nvSpPr>
        <p:spPr>
          <a:xfrm>
            <a:off x="2175746" y="3204475"/>
            <a:ext cx="860078" cy="461665"/>
          </a:xfrm>
          <a:prstGeom prst="rect">
            <a:avLst/>
          </a:prstGeom>
          <a:solidFill>
            <a:schemeClr val="bg1"/>
          </a:solidFill>
        </p:spPr>
        <p:txBody>
          <a:bodyPr wrap="square" rtlCol="0">
            <a:spAutoFit/>
          </a:bodyPr>
          <a:lstStyle/>
          <a:p>
            <a:pPr algn="ctr"/>
            <a:r>
              <a:rPr lang="en-US" sz="2400" dirty="0">
                <a:solidFill>
                  <a:schemeClr val="tx1">
                    <a:lumMod val="50000"/>
                    <a:lumOff val="50000"/>
                  </a:schemeClr>
                </a:solidFill>
                <a:latin typeface="Verdana" panose="020B0604030504040204" pitchFamily="34" charset="0"/>
              </a:rPr>
              <a:t>xx</a:t>
            </a:r>
            <a:endParaRPr lang="en-US" sz="1100" dirty="0">
              <a:solidFill>
                <a:schemeClr val="tx1">
                  <a:lumMod val="50000"/>
                  <a:lumOff val="50000"/>
                </a:schemeClr>
              </a:solidFill>
              <a:latin typeface="Verdana" panose="020B0604030504040204" pitchFamily="34" charset="0"/>
            </a:endParaRPr>
          </a:p>
        </p:txBody>
      </p:sp>
      <p:sp>
        <p:nvSpPr>
          <p:cNvPr id="9" name="TextBox 8">
            <a:extLst>
              <a:ext uri="{FF2B5EF4-FFF2-40B4-BE49-F238E27FC236}">
                <a16:creationId xmlns:a16="http://schemas.microsoft.com/office/drawing/2014/main" id="{FC876C08-71E7-7E4D-8CDC-77B75A120B76}"/>
              </a:ext>
            </a:extLst>
          </p:cNvPr>
          <p:cNvSpPr txBox="1"/>
          <p:nvPr/>
        </p:nvSpPr>
        <p:spPr>
          <a:xfrm>
            <a:off x="1255594" y="4072238"/>
            <a:ext cx="860078" cy="461665"/>
          </a:xfrm>
          <a:prstGeom prst="rect">
            <a:avLst/>
          </a:prstGeom>
          <a:solidFill>
            <a:schemeClr val="bg1"/>
          </a:solidFill>
        </p:spPr>
        <p:txBody>
          <a:bodyPr wrap="square" rtlCol="0">
            <a:spAutoFit/>
          </a:bodyPr>
          <a:lstStyle/>
          <a:p>
            <a:pPr algn="ctr"/>
            <a:r>
              <a:rPr lang="en-US" sz="2400" dirty="0">
                <a:solidFill>
                  <a:schemeClr val="tx1">
                    <a:lumMod val="50000"/>
                    <a:lumOff val="50000"/>
                  </a:schemeClr>
                </a:solidFill>
                <a:latin typeface="Verdana" panose="020B0604030504040204" pitchFamily="34" charset="0"/>
              </a:rPr>
              <a:t>xx</a:t>
            </a:r>
            <a:endParaRPr lang="en-US" sz="1100" dirty="0">
              <a:solidFill>
                <a:schemeClr val="tx1">
                  <a:lumMod val="50000"/>
                  <a:lumOff val="50000"/>
                </a:schemeClr>
              </a:solidFill>
              <a:latin typeface="Verdana" panose="020B0604030504040204" pitchFamily="34" charset="0"/>
            </a:endParaRPr>
          </a:p>
        </p:txBody>
      </p:sp>
      <p:sp>
        <p:nvSpPr>
          <p:cNvPr id="10" name="TextBox 9">
            <a:extLst>
              <a:ext uri="{FF2B5EF4-FFF2-40B4-BE49-F238E27FC236}">
                <a16:creationId xmlns:a16="http://schemas.microsoft.com/office/drawing/2014/main" id="{FC876C08-71E7-7E4D-8CDC-77B75A120B76}"/>
              </a:ext>
            </a:extLst>
          </p:cNvPr>
          <p:cNvSpPr txBox="1"/>
          <p:nvPr/>
        </p:nvSpPr>
        <p:spPr>
          <a:xfrm>
            <a:off x="2175746" y="4072238"/>
            <a:ext cx="860078" cy="461665"/>
          </a:xfrm>
          <a:prstGeom prst="rect">
            <a:avLst/>
          </a:prstGeom>
          <a:solidFill>
            <a:schemeClr val="bg1"/>
          </a:solidFill>
        </p:spPr>
        <p:txBody>
          <a:bodyPr wrap="square" rtlCol="0">
            <a:spAutoFit/>
          </a:bodyPr>
          <a:lstStyle/>
          <a:p>
            <a:pPr algn="ctr"/>
            <a:r>
              <a:rPr lang="en-US" sz="2400" dirty="0">
                <a:solidFill>
                  <a:schemeClr val="tx1">
                    <a:lumMod val="50000"/>
                    <a:lumOff val="50000"/>
                  </a:schemeClr>
                </a:solidFill>
                <a:latin typeface="Verdana" panose="020B0604030504040204" pitchFamily="34" charset="0"/>
              </a:rPr>
              <a:t>xx</a:t>
            </a:r>
            <a:endParaRPr lang="en-US" sz="1100" dirty="0">
              <a:solidFill>
                <a:schemeClr val="tx1">
                  <a:lumMod val="50000"/>
                  <a:lumOff val="50000"/>
                </a:schemeClr>
              </a:solidFill>
              <a:latin typeface="Verdana" panose="020B0604030504040204" pitchFamily="34" charset="0"/>
            </a:endParaRPr>
          </a:p>
        </p:txBody>
      </p:sp>
    </p:spTree>
    <p:extLst>
      <p:ext uri="{BB962C8B-B14F-4D97-AF65-F5344CB8AC3E}">
        <p14:creationId xmlns:p14="http://schemas.microsoft.com/office/powerpoint/2010/main" val="3391071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9D84ED6-971F-4496-9911-9B35860375A0}"/>
              </a:ext>
            </a:extLst>
          </p:cNvPr>
          <p:cNvSpPr txBox="1"/>
          <p:nvPr/>
        </p:nvSpPr>
        <p:spPr>
          <a:xfrm>
            <a:off x="5003939" y="945428"/>
            <a:ext cx="7026975" cy="369332"/>
          </a:xfrm>
          <a:prstGeom prst="rect">
            <a:avLst/>
          </a:prstGeom>
          <a:noFill/>
        </p:spPr>
        <p:txBody>
          <a:bodyPr wrap="square" rtlCol="0">
            <a:spAutoFit/>
          </a:bodyPr>
          <a:lstStyle/>
          <a:p>
            <a:r>
              <a:rPr lang="en-US" dirty="0">
                <a:solidFill>
                  <a:schemeClr val="tx1">
                    <a:lumMod val="50000"/>
                    <a:lumOff val="50000"/>
                  </a:schemeClr>
                </a:solidFill>
                <a:latin typeface="Verdana" panose="020B0604030504040204" pitchFamily="34" charset="0"/>
              </a:rPr>
              <a:t>Type your answer here</a:t>
            </a:r>
          </a:p>
        </p:txBody>
      </p:sp>
      <p:sp>
        <p:nvSpPr>
          <p:cNvPr id="12" name="TextBox 11">
            <a:extLst>
              <a:ext uri="{FF2B5EF4-FFF2-40B4-BE49-F238E27FC236}">
                <a16:creationId xmlns:a16="http://schemas.microsoft.com/office/drawing/2014/main" id="{8E2ED5F3-A3C2-4C42-B81F-0128A2772E9C}"/>
              </a:ext>
            </a:extLst>
          </p:cNvPr>
          <p:cNvSpPr txBox="1"/>
          <p:nvPr/>
        </p:nvSpPr>
        <p:spPr>
          <a:xfrm>
            <a:off x="5003939" y="2558534"/>
            <a:ext cx="7026975" cy="369332"/>
          </a:xfrm>
          <a:prstGeom prst="rect">
            <a:avLst/>
          </a:prstGeom>
          <a:noFill/>
        </p:spPr>
        <p:txBody>
          <a:bodyPr wrap="square" rtlCol="0">
            <a:spAutoFit/>
          </a:bodyPr>
          <a:lstStyle/>
          <a:p>
            <a:r>
              <a:rPr lang="en-US"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157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AACA6-85AE-49D4-B18A-BD9CC90CFC58}"/>
              </a:ext>
            </a:extLst>
          </p:cNvPr>
          <p:cNvSpPr txBox="1"/>
          <p:nvPr/>
        </p:nvSpPr>
        <p:spPr>
          <a:xfrm>
            <a:off x="4579324" y="1312664"/>
            <a:ext cx="7377450" cy="954107"/>
          </a:xfrm>
          <a:prstGeom prst="rect">
            <a:avLst/>
          </a:prstGeom>
          <a:noFill/>
          <a:ln>
            <a:solidFill>
              <a:schemeClr val="accent1"/>
            </a:solidFill>
          </a:ln>
        </p:spPr>
        <p:txBody>
          <a:bodyPr wrap="square" rtlCol="0">
            <a:spAutoFit/>
          </a:bodyPr>
          <a:lstStyle/>
          <a:p>
            <a:r>
              <a:rPr lang="en-US" sz="1400" dirty="0">
                <a:solidFill>
                  <a:schemeClr val="bg2">
                    <a:lumMod val="75000"/>
                  </a:schemeClr>
                </a:solidFill>
                <a:latin typeface="Verdana" panose="020B0604030504040204" pitchFamily="34" charset="0"/>
                <a:ea typeface="Verdana" panose="020B0604030504040204" pitchFamily="34" charset="0"/>
              </a:rPr>
              <a:t>Type your answer here</a:t>
            </a: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9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7346D-02E9-4497-91A6-776BAA2AE662}"/>
              </a:ext>
            </a:extLst>
          </p:cNvPr>
          <p:cNvSpPr txBox="1"/>
          <p:nvPr/>
        </p:nvSpPr>
        <p:spPr>
          <a:xfrm>
            <a:off x="8296967" y="3321951"/>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176296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0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7346D-02E9-4497-91A6-776BAA2AE662}"/>
              </a:ext>
            </a:extLst>
          </p:cNvPr>
          <p:cNvSpPr txBox="1"/>
          <p:nvPr/>
        </p:nvSpPr>
        <p:spPr>
          <a:xfrm>
            <a:off x="8296967" y="2967109"/>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1039572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3FD43E-FBB7-428E-A198-DF27772E11AC}"/>
              </a:ext>
            </a:extLst>
          </p:cNvPr>
          <p:cNvSpPr/>
          <p:nvPr/>
        </p:nvSpPr>
        <p:spPr>
          <a:xfrm>
            <a:off x="1627227" y="2564941"/>
            <a:ext cx="1097280" cy="339365"/>
          </a:xfrm>
          <a:prstGeom prst="rect">
            <a:avLst/>
          </a:prstGeom>
          <a:solidFill>
            <a:schemeClr val="accent4">
              <a:lumMod val="20000"/>
              <a:lumOff val="80000"/>
            </a:schemeClr>
          </a:solidFill>
          <a:ln>
            <a:solidFill>
              <a:schemeClr val="accent4">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rgbClr val="617CB8"/>
                </a:solidFill>
                <a:latin typeface="Verdana" panose="020B0604030504040204" pitchFamily="34" charset="0"/>
                <a:ea typeface="Verdana" panose="020B0604030504040204" pitchFamily="34" charset="0"/>
                <a:cs typeface="Verdana" panose="020B0604030504040204" pitchFamily="34" charset="0"/>
              </a:rPr>
              <a:t>Chromosomes</a:t>
            </a:r>
            <a:endParaRPr lang="en-US" sz="1100"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36ED9406-A226-43A5-A46F-27527CBFDDEB}"/>
              </a:ext>
            </a:extLst>
          </p:cNvPr>
          <p:cNvSpPr/>
          <p:nvPr/>
        </p:nvSpPr>
        <p:spPr>
          <a:xfrm>
            <a:off x="1625962" y="3151841"/>
            <a:ext cx="1097280" cy="339365"/>
          </a:xfrm>
          <a:prstGeom prst="rect">
            <a:avLst/>
          </a:prstGeom>
          <a:solidFill>
            <a:schemeClr val="accent4">
              <a:lumMod val="20000"/>
              <a:lumOff val="80000"/>
            </a:schemeClr>
          </a:solidFill>
          <a:ln>
            <a:solidFill>
              <a:schemeClr val="accent4">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617CB8"/>
                </a:solidFill>
                <a:latin typeface="Verdana" panose="020B0604030504040204" pitchFamily="34" charset="0"/>
                <a:ea typeface="Verdana" panose="020B0604030504040204" pitchFamily="34" charset="0"/>
                <a:cs typeface="Verdana" panose="020B0604030504040204" pitchFamily="34" charset="0"/>
              </a:rPr>
              <a:t>DNA</a:t>
            </a:r>
            <a:endParaRPr lang="en-US"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84A16C5-0ABD-4B9C-BAAA-3DAE0705365D}"/>
              </a:ext>
            </a:extLst>
          </p:cNvPr>
          <p:cNvSpPr/>
          <p:nvPr/>
        </p:nvSpPr>
        <p:spPr>
          <a:xfrm>
            <a:off x="1625960" y="3744130"/>
            <a:ext cx="1097280" cy="339365"/>
          </a:xfrm>
          <a:prstGeom prst="rect">
            <a:avLst/>
          </a:prstGeom>
          <a:solidFill>
            <a:schemeClr val="accent4">
              <a:lumMod val="20000"/>
              <a:lumOff val="80000"/>
            </a:schemeClr>
          </a:solidFill>
          <a:ln>
            <a:solidFill>
              <a:schemeClr val="accent4">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617CB8"/>
                </a:solidFill>
                <a:latin typeface="Verdana" panose="020B0604030504040204" pitchFamily="34" charset="0"/>
                <a:ea typeface="Verdana" panose="020B0604030504040204" pitchFamily="34" charset="0"/>
                <a:cs typeface="Verdana" panose="020B0604030504040204" pitchFamily="34" charset="0"/>
              </a:rPr>
              <a:t>Gene</a:t>
            </a:r>
            <a:endParaRPr lang="en-US"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1B242B8B-5EFA-4B84-B49E-1FD429068155}"/>
              </a:ext>
            </a:extLst>
          </p:cNvPr>
          <p:cNvSpPr/>
          <p:nvPr/>
        </p:nvSpPr>
        <p:spPr>
          <a:xfrm>
            <a:off x="1617672" y="4327688"/>
            <a:ext cx="1097280" cy="339365"/>
          </a:xfrm>
          <a:prstGeom prst="rect">
            <a:avLst/>
          </a:prstGeom>
          <a:solidFill>
            <a:schemeClr val="accent4">
              <a:lumMod val="20000"/>
              <a:lumOff val="80000"/>
            </a:schemeClr>
          </a:solidFill>
          <a:ln>
            <a:solidFill>
              <a:schemeClr val="accent4">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617CB8"/>
                </a:solidFill>
                <a:latin typeface="Verdana" panose="020B0604030504040204" pitchFamily="34" charset="0"/>
                <a:ea typeface="Verdana" panose="020B0604030504040204" pitchFamily="34" charset="0"/>
                <a:cs typeface="Verdana" panose="020B0604030504040204" pitchFamily="34" charset="0"/>
              </a:rPr>
              <a:t>Nucleus</a:t>
            </a:r>
            <a:endParaRPr lang="en-US" b="1" dirty="0">
              <a:solidFill>
                <a:srgbClr val="617CB8"/>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8447346D-02E9-4497-91A6-776BAA2AE662}"/>
              </a:ext>
            </a:extLst>
          </p:cNvPr>
          <p:cNvSpPr txBox="1"/>
          <p:nvPr/>
        </p:nvSpPr>
        <p:spPr>
          <a:xfrm>
            <a:off x="4543833" y="1070070"/>
            <a:ext cx="2102627" cy="523220"/>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10" name="TextBox 9">
            <a:extLst>
              <a:ext uri="{FF2B5EF4-FFF2-40B4-BE49-F238E27FC236}">
                <a16:creationId xmlns:a16="http://schemas.microsoft.com/office/drawing/2014/main" id="{8447346D-02E9-4497-91A6-776BAA2AE662}"/>
              </a:ext>
            </a:extLst>
          </p:cNvPr>
          <p:cNvSpPr txBox="1"/>
          <p:nvPr/>
        </p:nvSpPr>
        <p:spPr>
          <a:xfrm>
            <a:off x="4543833" y="3491206"/>
            <a:ext cx="2102627" cy="523220"/>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177425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B59AEB2-6389-814C-810C-21C14D69FF00}"/>
              </a:ext>
            </a:extLst>
          </p:cNvPr>
          <p:cNvGraphicFramePr>
            <a:graphicFrameLocks noGrp="1"/>
          </p:cNvGraphicFramePr>
          <p:nvPr>
            <p:extLst>
              <p:ext uri="{D42A27DB-BD31-4B8C-83A1-F6EECF244321}">
                <p14:modId xmlns:p14="http://schemas.microsoft.com/office/powerpoint/2010/main" val="2534891394"/>
              </p:ext>
            </p:extLst>
          </p:nvPr>
        </p:nvGraphicFramePr>
        <p:xfrm>
          <a:off x="8172175" y="3857671"/>
          <a:ext cx="3642691" cy="799648"/>
        </p:xfrm>
        <a:graphic>
          <a:graphicData uri="http://schemas.openxmlformats.org/drawingml/2006/table">
            <a:tbl>
              <a:tblPr firstRow="1" bandRow="1">
                <a:tableStyleId>{5C22544A-7EE6-4342-B048-85BDC9FD1C3A}</a:tableStyleId>
              </a:tblPr>
              <a:tblGrid>
                <a:gridCol w="3642691">
                  <a:extLst>
                    <a:ext uri="{9D8B030D-6E8A-4147-A177-3AD203B41FA5}">
                      <a16:colId xmlns:a16="http://schemas.microsoft.com/office/drawing/2014/main" val="619216611"/>
                    </a:ext>
                  </a:extLst>
                </a:gridCol>
              </a:tblGrid>
              <a:tr h="399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bg2">
                              <a:lumMod val="50000"/>
                            </a:schemeClr>
                          </a:solidFill>
                          <a:latin typeface="Verdana" panose="020B0604030504040204" pitchFamily="34" charset="0"/>
                          <a:ea typeface="Verdana" panose="020B0604030504040204" pitchFamily="34" charset="0"/>
                        </a:rPr>
                        <a:t>Genotype: Type your answer here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5582141"/>
                  </a:ext>
                </a:extLst>
              </a:tr>
              <a:tr h="399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lumMod val="50000"/>
                            </a:schemeClr>
                          </a:solidFill>
                          <a:latin typeface="Verdana" panose="020B0604030504040204" pitchFamily="34" charset="0"/>
                          <a:ea typeface="Verdana" panose="020B0604030504040204" pitchFamily="34" charset="0"/>
                        </a:rPr>
                        <a:t>Phenotype: Type your</a:t>
                      </a:r>
                      <a:r>
                        <a:rPr lang="en-US" sz="1400" baseline="0" dirty="0">
                          <a:solidFill>
                            <a:schemeClr val="bg2">
                              <a:lumMod val="50000"/>
                            </a:schemeClr>
                          </a:solidFill>
                          <a:latin typeface="Verdana" panose="020B0604030504040204" pitchFamily="34" charset="0"/>
                          <a:ea typeface="Verdana" panose="020B0604030504040204" pitchFamily="34" charset="0"/>
                        </a:rPr>
                        <a:t> </a:t>
                      </a:r>
                      <a:r>
                        <a:rPr lang="en-US" sz="1400" dirty="0">
                          <a:solidFill>
                            <a:schemeClr val="bg2">
                              <a:lumMod val="50000"/>
                            </a:schemeClr>
                          </a:solidFill>
                          <a:latin typeface="Verdana" panose="020B0604030504040204" pitchFamily="34" charset="0"/>
                          <a:ea typeface="Verdana" panose="020B0604030504040204" pitchFamily="34" charset="0"/>
                        </a:rPr>
                        <a:t>answer here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9777566"/>
                  </a:ext>
                </a:extLst>
              </a:tr>
            </a:tbl>
          </a:graphicData>
        </a:graphic>
      </p:graphicFrame>
      <p:sp>
        <p:nvSpPr>
          <p:cNvPr id="4" name="Rectangle 3">
            <a:extLst>
              <a:ext uri="{FF2B5EF4-FFF2-40B4-BE49-F238E27FC236}">
                <a16:creationId xmlns:a16="http://schemas.microsoft.com/office/drawing/2014/main" id="{0582D9A6-A546-994E-97DB-A470EC37BD38}"/>
              </a:ext>
            </a:extLst>
          </p:cNvPr>
          <p:cNvSpPr/>
          <p:nvPr/>
        </p:nvSpPr>
        <p:spPr>
          <a:xfrm>
            <a:off x="328174" y="1267271"/>
            <a:ext cx="6997052" cy="2873829"/>
          </a:xfrm>
          <a:prstGeom prst="rect">
            <a:avLst/>
          </a:prstGeom>
          <a:gradFill flip="none" rotWithShape="1">
            <a:gsLst>
              <a:gs pos="0">
                <a:srgbClr val="617CB8"/>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Don’t Peek!  Slide this over when you have answered on the previous slide.</a:t>
            </a:r>
          </a:p>
        </p:txBody>
      </p:sp>
    </p:spTree>
    <p:extLst>
      <p:ext uri="{BB962C8B-B14F-4D97-AF65-F5344CB8AC3E}">
        <p14:creationId xmlns:p14="http://schemas.microsoft.com/office/powerpoint/2010/main" val="65098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7346D-02E9-4497-91A6-776BAA2AE662}"/>
              </a:ext>
            </a:extLst>
          </p:cNvPr>
          <p:cNvSpPr txBox="1"/>
          <p:nvPr/>
        </p:nvSpPr>
        <p:spPr>
          <a:xfrm>
            <a:off x="5618234" y="2039779"/>
            <a:ext cx="5980207"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61594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47346D-02E9-4497-91A6-776BAA2AE662}"/>
              </a:ext>
            </a:extLst>
          </p:cNvPr>
          <p:cNvSpPr txBox="1"/>
          <p:nvPr/>
        </p:nvSpPr>
        <p:spPr>
          <a:xfrm>
            <a:off x="8215081" y="3158177"/>
            <a:ext cx="367211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3915939157"/>
      </p:ext>
    </p:extLst>
  </p:cSld>
  <p:clrMapOvr>
    <a:masterClrMapping/>
  </p:clrMapOvr>
</p:sld>
</file>

<file path=ppt/theme/theme1.xml><?xml version="1.0" encoding="utf-8"?>
<a:theme xmlns:a="http://schemas.openxmlformats.org/drawingml/2006/main" name="Copyrigh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f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igh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B -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st Loo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ink About I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3578D4-5DE9-4A1A-A75A-C872F244B56F}"/>
</file>

<file path=customXml/itemProps2.xml><?xml version="1.0" encoding="utf-8"?>
<ds:datastoreItem xmlns:ds="http://schemas.openxmlformats.org/officeDocument/2006/customXml" ds:itemID="{B092E11B-A35C-4C32-9AAD-83088D68D25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27ABBE2-2819-47C5-A2E3-91F69F4616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3819</TotalTime>
  <Words>185</Words>
  <Application>Microsoft Office PowerPoint</Application>
  <PresentationFormat>Custom</PresentationFormat>
  <Paragraphs>51</Paragraphs>
  <Slides>27</Slides>
  <Notes>2</Notes>
  <HiddenSlides>0</HiddenSlides>
  <MMClips>0</MMClips>
  <ScaleCrop>false</ScaleCrop>
  <HeadingPairs>
    <vt:vector size="4" baseType="variant">
      <vt:variant>
        <vt:lpstr>Theme</vt:lpstr>
      </vt:variant>
      <vt:variant>
        <vt:i4>7</vt:i4>
      </vt:variant>
      <vt:variant>
        <vt:lpstr>Slide Titles</vt:lpstr>
      </vt:variant>
      <vt:variant>
        <vt:i4>27</vt:i4>
      </vt:variant>
    </vt:vector>
  </HeadingPairs>
  <TitlesOfParts>
    <vt:vector size="34" baseType="lpstr">
      <vt:lpstr>Copyright Only</vt:lpstr>
      <vt:lpstr>Left Block</vt:lpstr>
      <vt:lpstr>Right Block</vt:lpstr>
      <vt:lpstr>INB - Sidebar Left</vt:lpstr>
      <vt:lpstr>Last Look</vt:lpstr>
      <vt:lpstr>Think About It Master</vt:lpstr>
      <vt:lpstr>5_Custom Design</vt:lpstr>
      <vt:lpstr>Genetics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Boundaries</dc:title>
  <dc:creator>Ali Stone</dc:creator>
  <cp:lastModifiedBy>Katherine Czapla</cp:lastModifiedBy>
  <cp:revision>244</cp:revision>
  <dcterms:created xsi:type="dcterms:W3CDTF">2020-06-02T18:01:15Z</dcterms:created>
  <dcterms:modified xsi:type="dcterms:W3CDTF">2022-02-22T11:28:58Z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